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82" r:id="rId3"/>
    <p:sldMasterId id="2147483701" r:id="rId4"/>
  </p:sldMasterIdLst>
  <p:notesMasterIdLst>
    <p:notesMasterId r:id="rId5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Georgia" panose="02040502050405020303" pitchFamily="18" charset="0"/>
      <p:regular r:id="rId63"/>
      <p:bold r:id="rId64"/>
      <p:italic r:id="rId65"/>
      <p:boldItalic r:id="rId66"/>
    </p:embeddedFont>
    <p:embeddedFont>
      <p:font typeface="Proxima Nova" panose="020B0604020202020204"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inp86X9Fb62D4nzMZbz8+M90W5q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27" autoAdjust="0"/>
  </p:normalViewPr>
  <p:slideViewPr>
    <p:cSldViewPr snapToGrid="0">
      <p:cViewPr varScale="1">
        <p:scale>
          <a:sx n="92" d="100"/>
          <a:sy n="92" d="100"/>
        </p:scale>
        <p:origin x="111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font" Target="fonts/font12.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 name="Google Shape;3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2" name="Google Shape;47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8642d44c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108642d44ca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1" name="Google Shape;5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07a370b87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107a370b87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07a370b87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107a370b873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07a370b87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107a370b873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07a370b87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107a370b873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fe4b324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cfe4b324f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fe4b324f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cfe4b324f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07a370b87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g107a370b873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07a370b873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107a370b873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0" name="Google Shape;68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93" name="Google Shape;3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f73fb14c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
        <p:nvSpPr>
          <p:cNvPr id="687" name="Google Shape;687;gf73fb14c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06bae41470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693" name="Google Shape;693;g106bae414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06bae41470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02" name="Google Shape;702;g106bae4147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6bae41470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14" name="Google Shape;714;g106bae4147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07a370b873_0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26" name="Google Shape;726;g107a370b873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6bae41470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42" name="Google Shape;742;g106bae4147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07a370b873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49" name="Google Shape;749;g107a370b87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06bae41470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
        <p:nvSpPr>
          <p:cNvPr id="756" name="Google Shape;756;g106bae4147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
        <p:nvSpPr>
          <p:cNvPr id="762" name="Google Shape;76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68" name="Google Shape;76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12" name="Google Shape;4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06bae41470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75" name="Google Shape;775;g106bae4147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06bae41470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84" name="Google Shape;784;g106bae4147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6bae41470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Noto Sans Symbols"/>
              <a:buNone/>
            </a:pPr>
            <a:endParaRPr dirty="0"/>
          </a:p>
        </p:txBody>
      </p:sp>
      <p:sp>
        <p:nvSpPr>
          <p:cNvPr id="792" name="Google Shape;792;g106bae4147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07a370b873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
        <p:nvSpPr>
          <p:cNvPr id="800" name="Google Shape;800;g107a370b873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6bae41470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6" name="Google Shape;806;g106bae4147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06bae4147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13" name="Google Shape;813;g106bae4147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085121aa48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rgbClr val="373636"/>
              </a:solidFill>
            </a:endParaRPr>
          </a:p>
        </p:txBody>
      </p:sp>
      <p:sp>
        <p:nvSpPr>
          <p:cNvPr id="819" name="Google Shape;819;g1085121aa4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6bae41470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rgbClr val="373636"/>
              </a:solidFill>
            </a:endParaRPr>
          </a:p>
        </p:txBody>
      </p:sp>
      <p:sp>
        <p:nvSpPr>
          <p:cNvPr id="826" name="Google Shape;826;g106bae41470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8" name="Google Shape;83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845" name="Google Shape;8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18" name="Google Shape;4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4" name="Google Shape;85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880" name="Google Shape;88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06bae41470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g106bae41470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927" name="Google Shape;92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024051c350_1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440" name="Google Shape;440;g1024051c350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25405d28f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9" name="Google Shape;449;g1025405d28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25405d28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1025405d28f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25405d28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1025405d28f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chemeClr val="lt1"/>
        </a:solidFill>
        <a:effectLst/>
      </p:bgPr>
    </p:bg>
    <p:spTree>
      <p:nvGrpSpPr>
        <p:cNvPr id="1" name="Shape 11"/>
        <p:cNvGrpSpPr/>
        <p:nvPr/>
      </p:nvGrpSpPr>
      <p:grpSpPr>
        <a:xfrm>
          <a:off x="0" y="0"/>
          <a:ext cx="0" cy="0"/>
          <a:chOff x="0" y="0"/>
          <a:chExt cx="0" cy="0"/>
        </a:xfrm>
      </p:grpSpPr>
      <p:sp>
        <p:nvSpPr>
          <p:cNvPr id="12" name="Google Shape;12;p44"/>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3" name="Google Shape;13;p44"/>
          <p:cNvPicPr preferRelativeResize="0"/>
          <p:nvPr/>
        </p:nvPicPr>
        <p:blipFill rotWithShape="1">
          <a:blip r:embed="rId2">
            <a:alphaModFix/>
          </a:blip>
          <a:srcRect r="49949"/>
          <a:stretch/>
        </p:blipFill>
        <p:spPr>
          <a:xfrm>
            <a:off x="3001450" y="828800"/>
            <a:ext cx="6142551" cy="43147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56"/>
        <p:cNvGrpSpPr/>
        <p:nvPr/>
      </p:nvGrpSpPr>
      <p:grpSpPr>
        <a:xfrm>
          <a:off x="0" y="0"/>
          <a:ext cx="0" cy="0"/>
          <a:chOff x="0" y="0"/>
          <a:chExt cx="0" cy="0"/>
        </a:xfrm>
      </p:grpSpPr>
      <p:sp>
        <p:nvSpPr>
          <p:cNvPr id="57" name="Google Shape;57;p127"/>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8" name="Google Shape;58;p127"/>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27"/>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27"/>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1" name="Google Shape;61;p127"/>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2"/>
        <p:cNvGrpSpPr/>
        <p:nvPr/>
      </p:nvGrpSpPr>
      <p:grpSpPr>
        <a:xfrm>
          <a:off x="0" y="0"/>
          <a:ext cx="0" cy="0"/>
          <a:chOff x="0" y="0"/>
          <a:chExt cx="0" cy="0"/>
        </a:xfrm>
      </p:grpSpPr>
      <p:sp>
        <p:nvSpPr>
          <p:cNvPr id="63" name="Google Shape;63;p128"/>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4" name="Google Shape;64;p128"/>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28"/>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28"/>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7" name="Google Shape;67;p128"/>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68" name="Google Shape;68;p12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69"/>
        <p:cNvGrpSpPr/>
        <p:nvPr/>
      </p:nvGrpSpPr>
      <p:grpSpPr>
        <a:xfrm>
          <a:off x="0" y="0"/>
          <a:ext cx="0" cy="0"/>
          <a:chOff x="0" y="0"/>
          <a:chExt cx="0" cy="0"/>
        </a:xfrm>
      </p:grpSpPr>
      <p:sp>
        <p:nvSpPr>
          <p:cNvPr id="70" name="Google Shape;70;p129"/>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1" name="Google Shape;71;p129"/>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
        <p:cNvGrpSpPr/>
        <p:nvPr/>
      </p:nvGrpSpPr>
      <p:grpSpPr>
        <a:xfrm>
          <a:off x="0" y="0"/>
          <a:ext cx="0" cy="0"/>
          <a:chOff x="0" y="0"/>
          <a:chExt cx="0" cy="0"/>
        </a:xfrm>
      </p:grpSpPr>
      <p:sp>
        <p:nvSpPr>
          <p:cNvPr id="73" name="Google Shape;73;p13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4" name="Google Shape;74;p130"/>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75" name="Google Shape;75;p13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76"/>
        <p:cNvGrpSpPr/>
        <p:nvPr/>
      </p:nvGrpSpPr>
      <p:grpSpPr>
        <a:xfrm>
          <a:off x="0" y="0"/>
          <a:ext cx="0" cy="0"/>
          <a:chOff x="0" y="0"/>
          <a:chExt cx="0" cy="0"/>
        </a:xfrm>
      </p:grpSpPr>
      <p:sp>
        <p:nvSpPr>
          <p:cNvPr id="77" name="Google Shape;77;p131"/>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78" name="Google Shape;78;p131"/>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9" name="Google Shape;79;p13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0"/>
        <p:cNvGrpSpPr/>
        <p:nvPr/>
      </p:nvGrpSpPr>
      <p:grpSpPr>
        <a:xfrm>
          <a:off x="0" y="0"/>
          <a:ext cx="0" cy="0"/>
          <a:chOff x="0" y="0"/>
          <a:chExt cx="0" cy="0"/>
        </a:xfrm>
      </p:grpSpPr>
      <p:sp>
        <p:nvSpPr>
          <p:cNvPr id="81" name="Google Shape;81;p132"/>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2"/>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3" name="Google Shape;83;p132"/>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4" name="Google Shape;84;p132"/>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2"/>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2"/>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87"/>
        <p:cNvGrpSpPr/>
        <p:nvPr/>
      </p:nvGrpSpPr>
      <p:grpSpPr>
        <a:xfrm>
          <a:off x="0" y="0"/>
          <a:ext cx="0" cy="0"/>
          <a:chOff x="0" y="0"/>
          <a:chExt cx="0" cy="0"/>
        </a:xfrm>
      </p:grpSpPr>
      <p:sp>
        <p:nvSpPr>
          <p:cNvPr id="88" name="Google Shape;88;p133"/>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89" name="Google Shape;89;p133"/>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0" name="Google Shape;90;p133"/>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1" name="Google Shape;91;p133">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2" name="Google Shape;92;p133"/>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99"/>
        <p:cNvGrpSpPr/>
        <p:nvPr/>
      </p:nvGrpSpPr>
      <p:grpSpPr>
        <a:xfrm>
          <a:off x="0" y="0"/>
          <a:ext cx="0" cy="0"/>
          <a:chOff x="0" y="0"/>
          <a:chExt cx="0" cy="0"/>
        </a:xfrm>
      </p:grpSpPr>
      <p:sp>
        <p:nvSpPr>
          <p:cNvPr id="100" name="Google Shape;100;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01"/>
        <p:cNvGrpSpPr/>
        <p:nvPr/>
      </p:nvGrpSpPr>
      <p:grpSpPr>
        <a:xfrm>
          <a:off x="0" y="0"/>
          <a:ext cx="0" cy="0"/>
          <a:chOff x="0" y="0"/>
          <a:chExt cx="0" cy="0"/>
        </a:xfrm>
      </p:grpSpPr>
      <p:sp>
        <p:nvSpPr>
          <p:cNvPr id="102" name="Google Shape;102;p5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03" name="Google Shape;103;p5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4" name="Google Shape;104;p5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5" name="Google Shape;105;p5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6" name="Google Shape;106;p5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07"/>
        <p:cNvGrpSpPr/>
        <p:nvPr/>
      </p:nvGrpSpPr>
      <p:grpSpPr>
        <a:xfrm>
          <a:off x="0" y="0"/>
          <a:ext cx="0" cy="0"/>
          <a:chOff x="0" y="0"/>
          <a:chExt cx="0" cy="0"/>
        </a:xfrm>
      </p:grpSpPr>
      <p:pic>
        <p:nvPicPr>
          <p:cNvPr id="108" name="Google Shape;108;p53"/>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109" name="Google Shape;109;p53"/>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10" name="Google Shape;110;p5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4"/>
        <p:cNvGrpSpPr/>
        <p:nvPr/>
      </p:nvGrpSpPr>
      <p:grpSpPr>
        <a:xfrm>
          <a:off x="0" y="0"/>
          <a:ext cx="0" cy="0"/>
          <a:chOff x="0" y="0"/>
          <a:chExt cx="0" cy="0"/>
        </a:xfrm>
      </p:grpSpPr>
      <p:sp>
        <p:nvSpPr>
          <p:cNvPr id="15" name="Google Shape;15;p1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11"/>
        <p:cNvGrpSpPr/>
        <p:nvPr/>
      </p:nvGrpSpPr>
      <p:grpSpPr>
        <a:xfrm>
          <a:off x="0" y="0"/>
          <a:ext cx="0" cy="0"/>
          <a:chOff x="0" y="0"/>
          <a:chExt cx="0" cy="0"/>
        </a:xfrm>
      </p:grpSpPr>
      <p:sp>
        <p:nvSpPr>
          <p:cNvPr id="112" name="Google Shape;112;p72"/>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13" name="Google Shape;113;p72"/>
          <p:cNvPicPr preferRelativeResize="0"/>
          <p:nvPr/>
        </p:nvPicPr>
        <p:blipFill rotWithShape="1">
          <a:blip r:embed="rId2">
            <a:alphaModFix/>
          </a:blip>
          <a:srcRect t="2630" r="3899" b="3381"/>
          <a:stretch/>
        </p:blipFill>
        <p:spPr>
          <a:xfrm>
            <a:off x="1165963" y="0"/>
            <a:ext cx="7978037" cy="51435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14"/>
        <p:cNvGrpSpPr/>
        <p:nvPr/>
      </p:nvGrpSpPr>
      <p:grpSpPr>
        <a:xfrm>
          <a:off x="0" y="0"/>
          <a:ext cx="0" cy="0"/>
          <a:chOff x="0" y="0"/>
          <a:chExt cx="0" cy="0"/>
        </a:xfrm>
      </p:grpSpPr>
      <p:sp>
        <p:nvSpPr>
          <p:cNvPr id="115" name="Google Shape;115;p73"/>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73"/>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17" name="Google Shape;117;p73"/>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18"/>
        <p:cNvGrpSpPr/>
        <p:nvPr/>
      </p:nvGrpSpPr>
      <p:grpSpPr>
        <a:xfrm>
          <a:off x="0" y="0"/>
          <a:ext cx="0" cy="0"/>
          <a:chOff x="0" y="0"/>
          <a:chExt cx="0" cy="0"/>
        </a:xfrm>
      </p:grpSpPr>
      <p:sp>
        <p:nvSpPr>
          <p:cNvPr id="119" name="Google Shape;119;p7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0" name="Google Shape;120;p74"/>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21" name="Google Shape;121;p7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22" name="Google Shape;122;p74"/>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3" name="Google Shape;123;p7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24" name="Google Shape;124;p7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25"/>
        <p:cNvGrpSpPr/>
        <p:nvPr/>
      </p:nvGrpSpPr>
      <p:grpSpPr>
        <a:xfrm>
          <a:off x="0" y="0"/>
          <a:ext cx="0" cy="0"/>
          <a:chOff x="0" y="0"/>
          <a:chExt cx="0" cy="0"/>
        </a:xfrm>
      </p:grpSpPr>
      <p:sp>
        <p:nvSpPr>
          <p:cNvPr id="126" name="Google Shape;126;p7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7" name="Google Shape;127;p75"/>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28" name="Google Shape;128;p75"/>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29" name="Google Shape;129;p75"/>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30" name="Google Shape;130;p75"/>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31" name="Google Shape;131;p7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32"/>
        <p:cNvGrpSpPr/>
        <p:nvPr/>
      </p:nvGrpSpPr>
      <p:grpSpPr>
        <a:xfrm>
          <a:off x="0" y="0"/>
          <a:ext cx="0" cy="0"/>
          <a:chOff x="0" y="0"/>
          <a:chExt cx="0" cy="0"/>
        </a:xfrm>
      </p:grpSpPr>
      <p:pic>
        <p:nvPicPr>
          <p:cNvPr id="133" name="Google Shape;133;p76"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34" name="Google Shape;134;p76"/>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35" name="Google Shape;135;p76"/>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36" name="Google Shape;136;p7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37"/>
        <p:cNvGrpSpPr/>
        <p:nvPr/>
      </p:nvGrpSpPr>
      <p:grpSpPr>
        <a:xfrm>
          <a:off x="0" y="0"/>
          <a:ext cx="0" cy="0"/>
          <a:chOff x="0" y="0"/>
          <a:chExt cx="0" cy="0"/>
        </a:xfrm>
      </p:grpSpPr>
      <p:pic>
        <p:nvPicPr>
          <p:cNvPr id="138" name="Google Shape;138;p77"/>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39" name="Google Shape;139;p7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40" name="Google Shape;140;p7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41" name="Google Shape;141;p77"/>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42" name="Google Shape;142;p77"/>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43" name="Google Shape;143;p7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44"/>
        <p:cNvGrpSpPr/>
        <p:nvPr/>
      </p:nvGrpSpPr>
      <p:grpSpPr>
        <a:xfrm>
          <a:off x="0" y="0"/>
          <a:ext cx="0" cy="0"/>
          <a:chOff x="0" y="0"/>
          <a:chExt cx="0" cy="0"/>
        </a:xfrm>
      </p:grpSpPr>
      <p:sp>
        <p:nvSpPr>
          <p:cNvPr id="145" name="Google Shape;145;p78"/>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6" name="Google Shape;146;p7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7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78"/>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49" name="Google Shape;149;p78"/>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50"/>
        <p:cNvGrpSpPr/>
        <p:nvPr/>
      </p:nvGrpSpPr>
      <p:grpSpPr>
        <a:xfrm>
          <a:off x="0" y="0"/>
          <a:ext cx="0" cy="0"/>
          <a:chOff x="0" y="0"/>
          <a:chExt cx="0" cy="0"/>
        </a:xfrm>
      </p:grpSpPr>
      <p:sp>
        <p:nvSpPr>
          <p:cNvPr id="151" name="Google Shape;151;p7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52" name="Google Shape;152;p79"/>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79"/>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79"/>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5" name="Google Shape;155;p79"/>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56" name="Google Shape;156;p7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57"/>
        <p:cNvGrpSpPr/>
        <p:nvPr/>
      </p:nvGrpSpPr>
      <p:grpSpPr>
        <a:xfrm>
          <a:off x="0" y="0"/>
          <a:ext cx="0" cy="0"/>
          <a:chOff x="0" y="0"/>
          <a:chExt cx="0" cy="0"/>
        </a:xfrm>
      </p:grpSpPr>
      <p:sp>
        <p:nvSpPr>
          <p:cNvPr id="158" name="Google Shape;158;p80"/>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59" name="Google Shape;159;p80"/>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0"/>
        <p:cNvGrpSpPr/>
        <p:nvPr/>
      </p:nvGrpSpPr>
      <p:grpSpPr>
        <a:xfrm>
          <a:off x="0" y="0"/>
          <a:ext cx="0" cy="0"/>
          <a:chOff x="0" y="0"/>
          <a:chExt cx="0" cy="0"/>
        </a:xfrm>
      </p:grpSpPr>
      <p:sp>
        <p:nvSpPr>
          <p:cNvPr id="161" name="Google Shape;161;p81"/>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62" name="Google Shape;162;p81"/>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63" name="Google Shape;163;p8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6"/>
        <p:cNvGrpSpPr/>
        <p:nvPr/>
      </p:nvGrpSpPr>
      <p:grpSpPr>
        <a:xfrm>
          <a:off x="0" y="0"/>
          <a:ext cx="0" cy="0"/>
          <a:chOff x="0" y="0"/>
          <a:chExt cx="0" cy="0"/>
        </a:xfrm>
      </p:grpSpPr>
      <p:sp>
        <p:nvSpPr>
          <p:cNvPr id="17" name="Google Shape;17;p12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8" name="Google Shape;18;p12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 name="Google Shape;19;p120"/>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0" name="Google Shape;20;p12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1" name="Google Shape;21;p12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64"/>
        <p:cNvGrpSpPr/>
        <p:nvPr/>
      </p:nvGrpSpPr>
      <p:grpSpPr>
        <a:xfrm>
          <a:off x="0" y="0"/>
          <a:ext cx="0" cy="0"/>
          <a:chOff x="0" y="0"/>
          <a:chExt cx="0" cy="0"/>
        </a:xfrm>
      </p:grpSpPr>
      <p:sp>
        <p:nvSpPr>
          <p:cNvPr id="165" name="Google Shape;165;p82"/>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66" name="Google Shape;166;p82"/>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7" name="Google Shape;167;p82"/>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168"/>
        <p:cNvGrpSpPr/>
        <p:nvPr/>
      </p:nvGrpSpPr>
      <p:grpSpPr>
        <a:xfrm>
          <a:off x="0" y="0"/>
          <a:ext cx="0" cy="0"/>
          <a:chOff x="0" y="0"/>
          <a:chExt cx="0" cy="0"/>
        </a:xfrm>
      </p:grpSpPr>
      <p:sp>
        <p:nvSpPr>
          <p:cNvPr id="169" name="Google Shape;169;g106bae41470_0_14"/>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g106bae41470_0_14"/>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171" name="Google Shape;171;g106bae41470_0_14"/>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172" name="Google Shape;172;g106bae41470_0_14"/>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g106bae41470_0_14"/>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g106bae41470_0_14"/>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175"/>
        <p:cNvGrpSpPr/>
        <p:nvPr/>
      </p:nvGrpSpPr>
      <p:grpSpPr>
        <a:xfrm>
          <a:off x="0" y="0"/>
          <a:ext cx="0" cy="0"/>
          <a:chOff x="0" y="0"/>
          <a:chExt cx="0" cy="0"/>
        </a:xfrm>
      </p:grpSpPr>
      <p:sp>
        <p:nvSpPr>
          <p:cNvPr id="176" name="Google Shape;176;g106bae41470_0_21"/>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77" name="Google Shape;177;g106bae41470_0_21"/>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178" name="Google Shape;178;g106bae41470_0_21"/>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79" name="Google Shape;179;g106bae41470_0_21">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180" name="Google Shape;180;g106bae41470_0_21"/>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87"/>
        <p:cNvGrpSpPr/>
        <p:nvPr/>
      </p:nvGrpSpPr>
      <p:grpSpPr>
        <a:xfrm>
          <a:off x="0" y="0"/>
          <a:ext cx="0" cy="0"/>
          <a:chOff x="0" y="0"/>
          <a:chExt cx="0" cy="0"/>
        </a:xfrm>
      </p:grpSpPr>
      <p:pic>
        <p:nvPicPr>
          <p:cNvPr id="188" name="Google Shape;188;p49"/>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189" name="Google Shape;189;p49"/>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90" name="Google Shape;190;p4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91"/>
        <p:cNvGrpSpPr/>
        <p:nvPr/>
      </p:nvGrpSpPr>
      <p:grpSpPr>
        <a:xfrm>
          <a:off x="0" y="0"/>
          <a:ext cx="0" cy="0"/>
          <a:chOff x="0" y="0"/>
          <a:chExt cx="0" cy="0"/>
        </a:xfrm>
      </p:grpSpPr>
      <p:sp>
        <p:nvSpPr>
          <p:cNvPr id="192" name="Google Shape;192;p5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93" name="Google Shape;193;p5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4" name="Google Shape;194;p50"/>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95" name="Google Shape;195;p5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96" name="Google Shape;196;p5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97"/>
        <p:cNvGrpSpPr/>
        <p:nvPr/>
      </p:nvGrpSpPr>
      <p:grpSpPr>
        <a:xfrm>
          <a:off x="0" y="0"/>
          <a:ext cx="0" cy="0"/>
          <a:chOff x="0" y="0"/>
          <a:chExt cx="0" cy="0"/>
        </a:xfrm>
      </p:grpSpPr>
      <p:sp>
        <p:nvSpPr>
          <p:cNvPr id="198" name="Google Shape;198;g106bae41470_1_15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99"/>
        <p:cNvGrpSpPr/>
        <p:nvPr/>
      </p:nvGrpSpPr>
      <p:grpSpPr>
        <a:xfrm>
          <a:off x="0" y="0"/>
          <a:ext cx="0" cy="0"/>
          <a:chOff x="0" y="0"/>
          <a:chExt cx="0" cy="0"/>
        </a:xfrm>
      </p:grpSpPr>
      <p:sp>
        <p:nvSpPr>
          <p:cNvPr id="200" name="Google Shape;200;p83"/>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01" name="Google Shape;201;p83"/>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02"/>
        <p:cNvGrpSpPr/>
        <p:nvPr/>
      </p:nvGrpSpPr>
      <p:grpSpPr>
        <a:xfrm>
          <a:off x="0" y="0"/>
          <a:ext cx="0" cy="0"/>
          <a:chOff x="0" y="0"/>
          <a:chExt cx="0" cy="0"/>
        </a:xfrm>
      </p:grpSpPr>
      <p:sp>
        <p:nvSpPr>
          <p:cNvPr id="203" name="Google Shape;203;p84"/>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84"/>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5" name="Google Shape;205;p84"/>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6" name="Google Shape;206;p84"/>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7" name="Google Shape;207;p84"/>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08"/>
        <p:cNvGrpSpPr/>
        <p:nvPr/>
      </p:nvGrpSpPr>
      <p:grpSpPr>
        <a:xfrm>
          <a:off x="0" y="0"/>
          <a:ext cx="0" cy="0"/>
          <a:chOff x="0" y="0"/>
          <a:chExt cx="0" cy="0"/>
        </a:xfrm>
      </p:grpSpPr>
      <p:sp>
        <p:nvSpPr>
          <p:cNvPr id="209" name="Google Shape;209;p85"/>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85"/>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1" name="Google Shape;211;p85"/>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2" name="Google Shape;212;p85"/>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3" name="Google Shape;213;p85"/>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14"/>
        <p:cNvGrpSpPr/>
        <p:nvPr/>
      </p:nvGrpSpPr>
      <p:grpSpPr>
        <a:xfrm>
          <a:off x="0" y="0"/>
          <a:ext cx="0" cy="0"/>
          <a:chOff x="0" y="0"/>
          <a:chExt cx="0" cy="0"/>
        </a:xfrm>
      </p:grpSpPr>
      <p:sp>
        <p:nvSpPr>
          <p:cNvPr id="215" name="Google Shape;215;p86"/>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6" name="Google Shape;216;p86"/>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86"/>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86"/>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9" name="Google Shape;219;p86"/>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2"/>
        <p:cNvGrpSpPr/>
        <p:nvPr/>
      </p:nvGrpSpPr>
      <p:grpSpPr>
        <a:xfrm>
          <a:off x="0" y="0"/>
          <a:ext cx="0" cy="0"/>
          <a:chOff x="0" y="0"/>
          <a:chExt cx="0" cy="0"/>
        </a:xfrm>
      </p:grpSpPr>
      <p:sp>
        <p:nvSpPr>
          <p:cNvPr id="23" name="Google Shape;23;p121"/>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21"/>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5" name="Google Shape;25;p121"/>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220"/>
        <p:cNvGrpSpPr/>
        <p:nvPr/>
      </p:nvGrpSpPr>
      <p:grpSpPr>
        <a:xfrm>
          <a:off x="0" y="0"/>
          <a:ext cx="0" cy="0"/>
          <a:chOff x="0" y="0"/>
          <a:chExt cx="0" cy="0"/>
        </a:xfrm>
      </p:grpSpPr>
      <p:sp>
        <p:nvSpPr>
          <p:cNvPr id="221" name="Google Shape;221;p87"/>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22" name="Google Shape;222;p87"/>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23"/>
        <p:cNvGrpSpPr/>
        <p:nvPr/>
      </p:nvGrpSpPr>
      <p:grpSpPr>
        <a:xfrm>
          <a:off x="0" y="0"/>
          <a:ext cx="0" cy="0"/>
          <a:chOff x="0" y="0"/>
          <a:chExt cx="0" cy="0"/>
        </a:xfrm>
      </p:grpSpPr>
      <p:sp>
        <p:nvSpPr>
          <p:cNvPr id="224" name="Google Shape;224;p8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88"/>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26" name="Google Shape;226;p88"/>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27"/>
        <p:cNvGrpSpPr/>
        <p:nvPr/>
      </p:nvGrpSpPr>
      <p:grpSpPr>
        <a:xfrm>
          <a:off x="0" y="0"/>
          <a:ext cx="0" cy="0"/>
          <a:chOff x="0" y="0"/>
          <a:chExt cx="0" cy="0"/>
        </a:xfrm>
      </p:grpSpPr>
      <p:sp>
        <p:nvSpPr>
          <p:cNvPr id="228" name="Google Shape;228;p8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29" name="Google Shape;229;p8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0" name="Google Shape;230;p89"/>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1" name="Google Shape;231;p8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2" name="Google Shape;232;p8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33"/>
        <p:cNvGrpSpPr/>
        <p:nvPr/>
      </p:nvGrpSpPr>
      <p:grpSpPr>
        <a:xfrm>
          <a:off x="0" y="0"/>
          <a:ext cx="0" cy="0"/>
          <a:chOff x="0" y="0"/>
          <a:chExt cx="0" cy="0"/>
        </a:xfrm>
      </p:grpSpPr>
      <p:sp>
        <p:nvSpPr>
          <p:cNvPr id="234" name="Google Shape;234;p90"/>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235" name="Google Shape;235;p9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6" name="Google Shape;236;p9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37" name="Google Shape;237;p9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38"/>
        <p:cNvGrpSpPr/>
        <p:nvPr/>
      </p:nvGrpSpPr>
      <p:grpSpPr>
        <a:xfrm>
          <a:off x="0" y="0"/>
          <a:ext cx="0" cy="0"/>
          <a:chOff x="0" y="0"/>
          <a:chExt cx="0" cy="0"/>
        </a:xfrm>
      </p:grpSpPr>
      <p:sp>
        <p:nvSpPr>
          <p:cNvPr id="239" name="Google Shape;239;p91"/>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40" name="Google Shape;240;p91"/>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41" name="Google Shape;241;p91"/>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242"/>
        <p:cNvGrpSpPr/>
        <p:nvPr/>
      </p:nvGrpSpPr>
      <p:grpSpPr>
        <a:xfrm>
          <a:off x="0" y="0"/>
          <a:ext cx="0" cy="0"/>
          <a:chOff x="0" y="0"/>
          <a:chExt cx="0" cy="0"/>
        </a:xfrm>
      </p:grpSpPr>
      <p:sp>
        <p:nvSpPr>
          <p:cNvPr id="243" name="Google Shape;243;p92"/>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4" name="Google Shape;244;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46"/>
        <p:cNvGrpSpPr/>
        <p:nvPr/>
      </p:nvGrpSpPr>
      <p:grpSpPr>
        <a:xfrm>
          <a:off x="0" y="0"/>
          <a:ext cx="0" cy="0"/>
          <a:chOff x="0" y="0"/>
          <a:chExt cx="0" cy="0"/>
        </a:xfrm>
      </p:grpSpPr>
      <p:sp>
        <p:nvSpPr>
          <p:cNvPr id="247" name="Google Shape;247;p9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48" name="Google Shape;248;p93"/>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49" name="Google Shape;249;p9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50" name="Google Shape;250;p93"/>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9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9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253"/>
        <p:cNvGrpSpPr/>
        <p:nvPr/>
      </p:nvGrpSpPr>
      <p:grpSpPr>
        <a:xfrm>
          <a:off x="0" y="0"/>
          <a:ext cx="0" cy="0"/>
          <a:chOff x="0" y="0"/>
          <a:chExt cx="0" cy="0"/>
        </a:xfrm>
      </p:grpSpPr>
      <p:sp>
        <p:nvSpPr>
          <p:cNvPr id="254" name="Google Shape;254;p9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5" name="Google Shape;255;p94"/>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256" name="Google Shape;256;p94"/>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257" name="Google Shape;257;p94"/>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8" name="Google Shape;258;p94"/>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259" name="Google Shape;259;p9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260"/>
        <p:cNvGrpSpPr/>
        <p:nvPr/>
      </p:nvGrpSpPr>
      <p:grpSpPr>
        <a:xfrm>
          <a:off x="0" y="0"/>
          <a:ext cx="0" cy="0"/>
          <a:chOff x="0" y="0"/>
          <a:chExt cx="0" cy="0"/>
        </a:xfrm>
      </p:grpSpPr>
      <p:pic>
        <p:nvPicPr>
          <p:cNvPr id="261" name="Google Shape;261;p95"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62" name="Google Shape;262;p95"/>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63" name="Google Shape;263;p95"/>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64" name="Google Shape;264;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65"/>
        <p:cNvGrpSpPr/>
        <p:nvPr/>
      </p:nvGrpSpPr>
      <p:grpSpPr>
        <a:xfrm>
          <a:off x="0" y="0"/>
          <a:ext cx="0" cy="0"/>
          <a:chOff x="0" y="0"/>
          <a:chExt cx="0" cy="0"/>
        </a:xfrm>
      </p:grpSpPr>
      <p:pic>
        <p:nvPicPr>
          <p:cNvPr id="266" name="Google Shape;266;p96"/>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67" name="Google Shape;267;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68" name="Google Shape;268;p9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69" name="Google Shape;269;p96"/>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70" name="Google Shape;270;p96"/>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71" name="Google Shape;271;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
        <p:cNvGrpSpPr/>
        <p:nvPr/>
      </p:nvGrpSpPr>
      <p:grpSpPr>
        <a:xfrm>
          <a:off x="0" y="0"/>
          <a:ext cx="0" cy="0"/>
          <a:chOff x="0" y="0"/>
          <a:chExt cx="0" cy="0"/>
        </a:xfrm>
      </p:grpSpPr>
      <p:pic>
        <p:nvPicPr>
          <p:cNvPr id="27" name="Google Shape;27;p122"/>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28" name="Google Shape;28;p122"/>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9" name="Google Shape;29;p122"/>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72"/>
        <p:cNvGrpSpPr/>
        <p:nvPr/>
      </p:nvGrpSpPr>
      <p:grpSpPr>
        <a:xfrm>
          <a:off x="0" y="0"/>
          <a:ext cx="0" cy="0"/>
          <a:chOff x="0" y="0"/>
          <a:chExt cx="0" cy="0"/>
        </a:xfrm>
      </p:grpSpPr>
      <p:sp>
        <p:nvSpPr>
          <p:cNvPr id="273" name="Google Shape;273;p97"/>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74" name="Google Shape;274;p97"/>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97"/>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97"/>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77" name="Google Shape;277;p97"/>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78" name="Google Shape;278;p97"/>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85"/>
        <p:cNvGrpSpPr/>
        <p:nvPr/>
      </p:nvGrpSpPr>
      <p:grpSpPr>
        <a:xfrm>
          <a:off x="0" y="0"/>
          <a:ext cx="0" cy="0"/>
          <a:chOff x="0" y="0"/>
          <a:chExt cx="0" cy="0"/>
        </a:xfrm>
      </p:grpSpPr>
      <p:sp>
        <p:nvSpPr>
          <p:cNvPr id="286" name="Google Shape;286;g1085121aa48_0_12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87" name="Google Shape;287;g1085121aa48_0_12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88" name="Google Shape;288;g1085121aa48_0_127"/>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89" name="Google Shape;289;g1085121aa48_0_12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0" name="Google Shape;290;g1085121aa48_0_12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91"/>
        <p:cNvGrpSpPr/>
        <p:nvPr/>
      </p:nvGrpSpPr>
      <p:grpSpPr>
        <a:xfrm>
          <a:off x="0" y="0"/>
          <a:ext cx="0" cy="0"/>
          <a:chOff x="0" y="0"/>
          <a:chExt cx="0" cy="0"/>
        </a:xfrm>
      </p:grpSpPr>
      <p:pic>
        <p:nvPicPr>
          <p:cNvPr id="292" name="Google Shape;292;g1085121aa48_0_133"/>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293" name="Google Shape;293;g1085121aa48_0_133"/>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294" name="Google Shape;294;g1085121aa48_0_13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95"/>
        <p:cNvGrpSpPr/>
        <p:nvPr/>
      </p:nvGrpSpPr>
      <p:grpSpPr>
        <a:xfrm>
          <a:off x="0" y="0"/>
          <a:ext cx="0" cy="0"/>
          <a:chOff x="0" y="0"/>
          <a:chExt cx="0" cy="0"/>
        </a:xfrm>
      </p:grpSpPr>
      <p:sp>
        <p:nvSpPr>
          <p:cNvPr id="296" name="Google Shape;296;g1085121aa48_0_13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97"/>
        <p:cNvGrpSpPr/>
        <p:nvPr/>
      </p:nvGrpSpPr>
      <p:grpSpPr>
        <a:xfrm>
          <a:off x="0" y="0"/>
          <a:ext cx="0" cy="0"/>
          <a:chOff x="0" y="0"/>
          <a:chExt cx="0" cy="0"/>
        </a:xfrm>
      </p:grpSpPr>
      <p:sp>
        <p:nvSpPr>
          <p:cNvPr id="298" name="Google Shape;298;g1085121aa48_0_13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99" name="Google Shape;299;g1085121aa48_0_139"/>
          <p:cNvPicPr preferRelativeResize="0"/>
          <p:nvPr/>
        </p:nvPicPr>
        <p:blipFill rotWithShape="1">
          <a:blip r:embed="rId2">
            <a:alphaModFix/>
          </a:blip>
          <a:srcRect t="2631" r="3901" b="3383"/>
          <a:stretch/>
        </p:blipFill>
        <p:spPr>
          <a:xfrm>
            <a:off x="1165963" y="0"/>
            <a:ext cx="7978037" cy="5143501"/>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300"/>
        <p:cNvGrpSpPr/>
        <p:nvPr/>
      </p:nvGrpSpPr>
      <p:grpSpPr>
        <a:xfrm>
          <a:off x="0" y="0"/>
          <a:ext cx="0" cy="0"/>
          <a:chOff x="0" y="0"/>
          <a:chExt cx="0" cy="0"/>
        </a:xfrm>
      </p:grpSpPr>
      <p:sp>
        <p:nvSpPr>
          <p:cNvPr id="301" name="Google Shape;301;g1085121aa48_0_14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2" name="Google Shape;302;g1085121aa48_0_14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03" name="Google Shape;303;g1085121aa48_0_14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04"/>
        <p:cNvGrpSpPr/>
        <p:nvPr/>
      </p:nvGrpSpPr>
      <p:grpSpPr>
        <a:xfrm>
          <a:off x="0" y="0"/>
          <a:ext cx="0" cy="0"/>
          <a:chOff x="0" y="0"/>
          <a:chExt cx="0" cy="0"/>
        </a:xfrm>
      </p:grpSpPr>
      <p:sp>
        <p:nvSpPr>
          <p:cNvPr id="305" name="Google Shape;305;g1085121aa48_0_14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06" name="Google Shape;306;g1085121aa48_0_14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07" name="Google Shape;307;g1085121aa48_0_14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8" name="Google Shape;308;g1085121aa48_0_14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09" name="Google Shape;309;g1085121aa48_0_14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0" name="Google Shape;310;g1085121aa48_0_14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1"/>
        <p:cNvGrpSpPr/>
        <p:nvPr/>
      </p:nvGrpSpPr>
      <p:grpSpPr>
        <a:xfrm>
          <a:off x="0" y="0"/>
          <a:ext cx="0" cy="0"/>
          <a:chOff x="0" y="0"/>
          <a:chExt cx="0" cy="0"/>
        </a:xfrm>
      </p:grpSpPr>
      <p:sp>
        <p:nvSpPr>
          <p:cNvPr id="312" name="Google Shape;312;g1085121aa48_0_15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13" name="Google Shape;313;g1085121aa48_0_153"/>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14" name="Google Shape;314;g1085121aa48_0_153"/>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15" name="Google Shape;315;g1085121aa48_0_153"/>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g1085121aa48_0_153"/>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17" name="Google Shape;317;g1085121aa48_0_1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18"/>
        <p:cNvGrpSpPr/>
        <p:nvPr/>
      </p:nvGrpSpPr>
      <p:grpSpPr>
        <a:xfrm>
          <a:off x="0" y="0"/>
          <a:ext cx="0" cy="0"/>
          <a:chOff x="0" y="0"/>
          <a:chExt cx="0" cy="0"/>
        </a:xfrm>
      </p:grpSpPr>
      <p:pic>
        <p:nvPicPr>
          <p:cNvPr id="319" name="Google Shape;319;g1085121aa48_0_160"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0" name="Google Shape;320;g1085121aa48_0_160"/>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21" name="Google Shape;321;g1085121aa48_0_160"/>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2" name="Google Shape;322;g1085121aa48_0_16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23"/>
        <p:cNvGrpSpPr/>
        <p:nvPr/>
      </p:nvGrpSpPr>
      <p:grpSpPr>
        <a:xfrm>
          <a:off x="0" y="0"/>
          <a:ext cx="0" cy="0"/>
          <a:chOff x="0" y="0"/>
          <a:chExt cx="0" cy="0"/>
        </a:xfrm>
      </p:grpSpPr>
      <p:pic>
        <p:nvPicPr>
          <p:cNvPr id="324" name="Google Shape;324;g1085121aa48_0_165"/>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25" name="Google Shape;325;g1085121aa48_0_16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26" name="Google Shape;326;g1085121aa48_0_16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27" name="Google Shape;327;g1085121aa48_0_165"/>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28" name="Google Shape;328;g1085121aa48_0_165"/>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29" name="Google Shape;329;g1085121aa48_0_16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0"/>
        <p:cNvGrpSpPr/>
        <p:nvPr/>
      </p:nvGrpSpPr>
      <p:grpSpPr>
        <a:xfrm>
          <a:off x="0" y="0"/>
          <a:ext cx="0" cy="0"/>
          <a:chOff x="0" y="0"/>
          <a:chExt cx="0" cy="0"/>
        </a:xfrm>
      </p:grpSpPr>
      <p:sp>
        <p:nvSpPr>
          <p:cNvPr id="31" name="Google Shape;31;p12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 name="Google Shape;32;p123"/>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3" name="Google Shape;33;p12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4" name="Google Shape;34;p123"/>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 name="Google Shape;35;p12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6" name="Google Shape;36;p12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330"/>
        <p:cNvGrpSpPr/>
        <p:nvPr/>
      </p:nvGrpSpPr>
      <p:grpSpPr>
        <a:xfrm>
          <a:off x="0" y="0"/>
          <a:ext cx="0" cy="0"/>
          <a:chOff x="0" y="0"/>
          <a:chExt cx="0" cy="0"/>
        </a:xfrm>
      </p:grpSpPr>
      <p:sp>
        <p:nvSpPr>
          <p:cNvPr id="331" name="Google Shape;331;g1085121aa48_0_17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2" name="Google Shape;332;g1085121aa48_0_17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3" name="Google Shape;333;g1085121aa48_0_17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4" name="Google Shape;334;g1085121aa48_0_17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35" name="Google Shape;335;g1085121aa48_0_17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6"/>
        <p:cNvGrpSpPr/>
        <p:nvPr/>
      </p:nvGrpSpPr>
      <p:grpSpPr>
        <a:xfrm>
          <a:off x="0" y="0"/>
          <a:ext cx="0" cy="0"/>
          <a:chOff x="0" y="0"/>
          <a:chExt cx="0" cy="0"/>
        </a:xfrm>
      </p:grpSpPr>
      <p:sp>
        <p:nvSpPr>
          <p:cNvPr id="337" name="Google Shape;337;g1085121aa48_0_178"/>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8" name="Google Shape;338;g1085121aa48_0_178"/>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9" name="Google Shape;339;g1085121aa48_0_178"/>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40" name="Google Shape;340;g1085121aa48_0_178"/>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41" name="Google Shape;341;g1085121aa48_0_178"/>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2" name="Google Shape;342;g1085121aa48_0_17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343"/>
        <p:cNvGrpSpPr/>
        <p:nvPr/>
      </p:nvGrpSpPr>
      <p:grpSpPr>
        <a:xfrm>
          <a:off x="0" y="0"/>
          <a:ext cx="0" cy="0"/>
          <a:chOff x="0" y="0"/>
          <a:chExt cx="0" cy="0"/>
        </a:xfrm>
      </p:grpSpPr>
      <p:sp>
        <p:nvSpPr>
          <p:cNvPr id="344" name="Google Shape;344;g1085121aa48_0_185"/>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345" name="Google Shape;345;g1085121aa48_0_185"/>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6"/>
        <p:cNvGrpSpPr/>
        <p:nvPr/>
      </p:nvGrpSpPr>
      <p:grpSpPr>
        <a:xfrm>
          <a:off x="0" y="0"/>
          <a:ext cx="0" cy="0"/>
          <a:chOff x="0" y="0"/>
          <a:chExt cx="0" cy="0"/>
        </a:xfrm>
      </p:grpSpPr>
      <p:sp>
        <p:nvSpPr>
          <p:cNvPr id="347" name="Google Shape;347;g1085121aa48_0_188"/>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
        <p:nvSpPr>
          <p:cNvPr id="348" name="Google Shape;348;g1085121aa48_0_188"/>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49" name="Google Shape;349;g1085121aa48_0_188"/>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350"/>
        <p:cNvGrpSpPr/>
        <p:nvPr/>
      </p:nvGrpSpPr>
      <p:grpSpPr>
        <a:xfrm>
          <a:off x="0" y="0"/>
          <a:ext cx="0" cy="0"/>
          <a:chOff x="0" y="0"/>
          <a:chExt cx="0" cy="0"/>
        </a:xfrm>
      </p:grpSpPr>
      <p:sp>
        <p:nvSpPr>
          <p:cNvPr id="351" name="Google Shape;351;g1085121aa48_0_192"/>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352" name="Google Shape;352;g1085121aa48_0_192"/>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53" name="Google Shape;353;g1085121aa48_0_192"/>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7"/>
        <p:cNvGrpSpPr/>
        <p:nvPr/>
      </p:nvGrpSpPr>
      <p:grpSpPr>
        <a:xfrm>
          <a:off x="0" y="0"/>
          <a:ext cx="0" cy="0"/>
          <a:chOff x="0" y="0"/>
          <a:chExt cx="0" cy="0"/>
        </a:xfrm>
      </p:grpSpPr>
      <p:sp>
        <p:nvSpPr>
          <p:cNvPr id="38" name="Google Shape;38;p12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9" name="Google Shape;39;p124"/>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0" name="Google Shape;40;p124"/>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1" name="Google Shape;41;p124"/>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2" name="Google Shape;42;p124"/>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3" name="Google Shape;43;p12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4"/>
        <p:cNvGrpSpPr/>
        <p:nvPr/>
      </p:nvGrpSpPr>
      <p:grpSpPr>
        <a:xfrm>
          <a:off x="0" y="0"/>
          <a:ext cx="0" cy="0"/>
          <a:chOff x="0" y="0"/>
          <a:chExt cx="0" cy="0"/>
        </a:xfrm>
      </p:grpSpPr>
      <p:pic>
        <p:nvPicPr>
          <p:cNvPr id="45" name="Google Shape;45;p125"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6" name="Google Shape;46;p125"/>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7" name="Google Shape;47;p125"/>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48" name="Google Shape;48;p12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Mobiliteit">
  <p:cSld name="Title - Mobiliteit">
    <p:spTree>
      <p:nvGrpSpPr>
        <p:cNvPr id="1" name="Shape 49"/>
        <p:cNvGrpSpPr/>
        <p:nvPr/>
      </p:nvGrpSpPr>
      <p:grpSpPr>
        <a:xfrm>
          <a:off x="0" y="0"/>
          <a:ext cx="0" cy="0"/>
          <a:chOff x="0" y="0"/>
          <a:chExt cx="0" cy="0"/>
        </a:xfrm>
      </p:grpSpPr>
      <p:pic>
        <p:nvPicPr>
          <p:cNvPr id="50" name="Google Shape;50;p126"/>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1" name="Google Shape;51;p12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2" name="Google Shape;52;p12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3" name="Google Shape;53;p126"/>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4" name="Google Shape;54;p126"/>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55" name="Google Shape;55;p12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4.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4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43"/>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43"/>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4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95" name="Google Shape;95;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96" name="Google Shape;96;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4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83" name="Google Shape;183;p48"/>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84" name="Google Shape;184;p48"/>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5" name="Google Shape;185;p48"/>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6" name="Google Shape;186;p48"/>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0" name="Google Shape;280;g1085121aa48_0_12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81" name="Google Shape;281;g1085121aa48_0_12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82" name="Google Shape;282;g1085121aa48_0_12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83" name="Google Shape;283;g1085121aa48_0_12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84" name="Google Shape;284;g1085121aa48_0_12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6.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hyperlink" Target="https://w3c.github.io/dpv/dpv/" TargetMode="External"/><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55.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hyperlink" Target="https://eur-lex.europa.eu/eli/reg/2016/679/oj" TargetMode="External"/><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hyperlink" Target="https://github.com/Informatievlaanderen/OSLOthema-consent/issues" TargetMode="Externa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hyperlink" Target="https://test.data.vlaanderen.be/standaarden/standaard-in-ontwikkeling/vocabularium-en-applicatieprofiel-oslo-consent.html" TargetMode="External"/><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hyperlink" Target="mailto:michael.geamanu@pwc.com" TargetMode="External"/><Relationship Id="rId2" Type="http://schemas.openxmlformats.org/officeDocument/2006/relationships/notesSlide" Target="../notesSlides/notesSlide51.xml"/><Relationship Id="rId1" Type="http://schemas.openxmlformats.org/officeDocument/2006/relationships/slideLayout" Target="../slideLayouts/slideLayout34.xml"/><Relationship Id="rId5" Type="http://schemas.openxmlformats.org/officeDocument/2006/relationships/hyperlink" Target="https://github.com/Informatievlaanderen/OSLOthema-consent" TargetMode="Externa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hyperlink" Target="https://app.mural.co/t/beadvtc7549/m/beadvtc7549/1638992315995/410030e18e063e729a441f5a4efaf18071ac1e45?sender=u91199267117038c13b019919"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grpSp>
        <p:nvGrpSpPr>
          <p:cNvPr id="358" name="Google Shape;358;p1"/>
          <p:cNvGrpSpPr/>
          <p:nvPr/>
        </p:nvGrpSpPr>
        <p:grpSpPr>
          <a:xfrm>
            <a:off x="-177800" y="-135466"/>
            <a:ext cx="5401982" cy="5427134"/>
            <a:chOff x="0" y="0"/>
            <a:chExt cx="8134350" cy="6858001"/>
          </a:xfrm>
        </p:grpSpPr>
        <p:sp>
          <p:nvSpPr>
            <p:cNvPr id="359" name="Google Shape;359;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FFFFFF"/>
                </a:solidFill>
                <a:latin typeface="Arial"/>
                <a:ea typeface="Arial"/>
                <a:cs typeface="Arial"/>
                <a:sym typeface="Arial"/>
              </a:endParaRPr>
            </a:p>
          </p:txBody>
        </p:sp>
        <p:sp>
          <p:nvSpPr>
            <p:cNvPr id="360" name="Google Shape;360;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FFFFFF"/>
                </a:solidFill>
                <a:latin typeface="Arial"/>
                <a:ea typeface="Arial"/>
                <a:cs typeface="Arial"/>
                <a:sym typeface="Arial"/>
              </a:endParaRPr>
            </a:p>
          </p:txBody>
        </p:sp>
      </p:grpSp>
      <p:sp>
        <p:nvSpPr>
          <p:cNvPr id="361" name="Google Shape;361;p1"/>
          <p:cNvSpPr txBox="1"/>
          <p:nvPr/>
        </p:nvSpPr>
        <p:spPr>
          <a:xfrm>
            <a:off x="453295" y="1844195"/>
            <a:ext cx="5203500" cy="1390200"/>
          </a:xfrm>
          <a:prstGeom prst="rect">
            <a:avLst/>
          </a:prstGeom>
          <a:noFill/>
          <a:ln>
            <a:noFill/>
          </a:ln>
        </p:spPr>
        <p:txBody>
          <a:bodyPr spcFirstLastPara="1" wrap="square" lIns="91425" tIns="45700" rIns="91425" bIns="45700" anchor="b" anchorCtr="0">
            <a:noAutofit/>
          </a:bodyPr>
          <a:lstStyle/>
          <a:p>
            <a:pPr marL="0" marR="0" lvl="0" indent="0" algn="l" rtl="0">
              <a:lnSpc>
                <a:spcPct val="158343"/>
              </a:lnSpc>
              <a:spcBef>
                <a:spcPts val="0"/>
              </a:spcBef>
              <a:spcAft>
                <a:spcPts val="0"/>
              </a:spcAft>
              <a:buClr>
                <a:srgbClr val="000000"/>
              </a:buClr>
              <a:buSzPts val="3200"/>
              <a:buFont typeface="Arial"/>
              <a:buNone/>
            </a:pPr>
            <a:r>
              <a:rPr lang="nl-BE" sz="3200" b="0" i="0" u="none" strike="noStrike" cap="none">
                <a:solidFill>
                  <a:srgbClr val="373636"/>
                </a:solidFill>
                <a:latin typeface="Arial"/>
                <a:ea typeface="Arial"/>
                <a:cs typeface="Arial"/>
                <a:sym typeface="Arial"/>
              </a:rPr>
              <a:t>OSLO Core Consent</a:t>
            </a:r>
            <a:endParaRPr sz="1400" b="0" i="0" u="none" strike="noStrike" cap="none">
              <a:solidFill>
                <a:srgbClr val="000000"/>
              </a:solidFill>
              <a:latin typeface="Arial"/>
              <a:ea typeface="Arial"/>
              <a:cs typeface="Arial"/>
              <a:sym typeface="Arial"/>
            </a:endParaRPr>
          </a:p>
        </p:txBody>
      </p:sp>
      <p:sp>
        <p:nvSpPr>
          <p:cNvPr id="362" name="Google Shape;362;p1"/>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63" name="Google Shape;363;p1"/>
          <p:cNvSpPr txBox="1"/>
          <p:nvPr/>
        </p:nvSpPr>
        <p:spPr>
          <a:xfrm>
            <a:off x="499135" y="46867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Digitaal Vlaanderen</a:t>
            </a:r>
            <a:endParaRPr sz="1400" b="0" i="0" u="none" strike="noStrike" cap="none">
              <a:solidFill>
                <a:srgbClr val="000000"/>
              </a:solidFill>
              <a:latin typeface="Arial"/>
              <a:ea typeface="Arial"/>
              <a:cs typeface="Arial"/>
              <a:sym typeface="Arial"/>
            </a:endParaRPr>
          </a:p>
        </p:txBody>
      </p:sp>
      <p:pic>
        <p:nvPicPr>
          <p:cNvPr id="364" name="Google Shape;364;p1"/>
          <p:cNvPicPr preferRelativeResize="0"/>
          <p:nvPr/>
        </p:nvPicPr>
        <p:blipFill rotWithShape="1">
          <a:blip r:embed="rId3">
            <a:alphaModFix/>
          </a:blip>
          <a:srcRect l="5325"/>
          <a:stretch/>
        </p:blipFill>
        <p:spPr>
          <a:xfrm>
            <a:off x="499135" y="273306"/>
            <a:ext cx="1828550" cy="734475"/>
          </a:xfrm>
          <a:prstGeom prst="rect">
            <a:avLst/>
          </a:prstGeom>
          <a:noFill/>
          <a:ln>
            <a:noFill/>
          </a:ln>
        </p:spPr>
      </p:pic>
      <p:sp>
        <p:nvSpPr>
          <p:cNvPr id="365" name="Google Shape;365;p1"/>
          <p:cNvSpPr txBox="1"/>
          <p:nvPr/>
        </p:nvSpPr>
        <p:spPr>
          <a:xfrm>
            <a:off x="499135" y="4396905"/>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Virtual Workshop - Microsoft Teams</a:t>
            </a:r>
            <a:endParaRPr sz="1400" b="0" i="0" u="none" strike="noStrike" cap="none">
              <a:solidFill>
                <a:srgbClr val="000000"/>
              </a:solidFill>
              <a:latin typeface="Arial"/>
              <a:ea typeface="Arial"/>
              <a:cs typeface="Arial"/>
              <a:sym typeface="Arial"/>
            </a:endParaRPr>
          </a:p>
        </p:txBody>
      </p:sp>
      <p:sp>
        <p:nvSpPr>
          <p:cNvPr id="366" name="Google Shape;366;p1"/>
          <p:cNvSpPr txBox="1"/>
          <p:nvPr/>
        </p:nvSpPr>
        <p:spPr>
          <a:xfrm>
            <a:off x="440611" y="3253472"/>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nl-BE" sz="1550" b="1" i="0" u="none" strike="noStrike" cap="none">
                <a:solidFill>
                  <a:srgbClr val="000000"/>
                </a:solidFill>
                <a:latin typeface="Arial"/>
                <a:ea typeface="Arial"/>
                <a:cs typeface="Arial"/>
                <a:sym typeface="Arial"/>
              </a:rPr>
              <a:t>Welcome! We will start at 1:05pm.</a:t>
            </a:r>
            <a:br>
              <a:rPr lang="nl-BE" sz="1550" b="1" i="0" u="none" strike="noStrike" cap="none">
                <a:solidFill>
                  <a:srgbClr val="000000"/>
                </a:solidFill>
                <a:latin typeface="Arial"/>
                <a:ea typeface="Arial"/>
                <a:cs typeface="Arial"/>
                <a:sym typeface="Arial"/>
              </a:rPr>
            </a:br>
            <a:endParaRPr sz="155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Thursday 16th December 2021</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Summary of the previous workshop</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475" name="Google Shape;475;p1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6" name="Google Shape;476;p12"/>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0"/>
          <p:cNvSpPr txBox="1"/>
          <p:nvPr/>
        </p:nvSpPr>
        <p:spPr>
          <a:xfrm>
            <a:off x="628650" y="273850"/>
            <a:ext cx="708569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2400" b="1" i="0" u="none" strike="noStrike" cap="none">
                <a:solidFill>
                  <a:srgbClr val="000000"/>
                </a:solidFill>
                <a:latin typeface="Arial"/>
                <a:ea typeface="Arial"/>
                <a:cs typeface="Arial"/>
                <a:sym typeface="Arial"/>
              </a:rPr>
              <a:t>What did we do in the previous workshop?</a:t>
            </a:r>
            <a:endParaRPr sz="2400" b="1" i="0" u="none" strike="noStrike" cap="none">
              <a:solidFill>
                <a:srgbClr val="000000"/>
              </a:solidFill>
              <a:latin typeface="Arial"/>
              <a:ea typeface="Arial"/>
              <a:cs typeface="Arial"/>
              <a:sym typeface="Arial"/>
            </a:endParaRPr>
          </a:p>
        </p:txBody>
      </p:sp>
      <p:pic>
        <p:nvPicPr>
          <p:cNvPr id="482" name="Google Shape;482;p10"/>
          <p:cNvPicPr preferRelativeResize="0"/>
          <p:nvPr/>
        </p:nvPicPr>
        <p:blipFill rotWithShape="1">
          <a:blip r:embed="rId3">
            <a:alphaModFix/>
          </a:blip>
          <a:srcRect/>
          <a:stretch/>
        </p:blipFill>
        <p:spPr>
          <a:xfrm>
            <a:off x="1860200" y="1473573"/>
            <a:ext cx="662201" cy="654125"/>
          </a:xfrm>
          <a:prstGeom prst="rect">
            <a:avLst/>
          </a:prstGeom>
          <a:noFill/>
          <a:ln>
            <a:noFill/>
          </a:ln>
        </p:spPr>
      </p:pic>
      <p:sp>
        <p:nvSpPr>
          <p:cNvPr id="483" name="Google Shape;483;p10"/>
          <p:cNvSpPr txBox="1"/>
          <p:nvPr/>
        </p:nvSpPr>
        <p:spPr>
          <a:xfrm>
            <a:off x="494425" y="2601523"/>
            <a:ext cx="2954100" cy="1369800"/>
          </a:xfrm>
          <a:prstGeom prst="rect">
            <a:avLst/>
          </a:prstGeom>
          <a:noFill/>
          <a:ln>
            <a:noFill/>
          </a:ln>
        </p:spPr>
        <p:txBody>
          <a:bodyPr spcFirstLastPara="1" wrap="square" lIns="91425" tIns="91425" rIns="91425" bIns="91425" anchor="t" anchorCtr="0">
            <a:spAutoFit/>
          </a:bodyPr>
          <a:lstStyle/>
          <a:p>
            <a:pPr marL="330200" marR="0" lvl="0" indent="-171450" algn="l" rtl="0">
              <a:lnSpc>
                <a:spcPct val="100000"/>
              </a:lnSpc>
              <a:spcBef>
                <a:spcPts val="0"/>
              </a:spcBef>
              <a:spcAft>
                <a:spcPts val="0"/>
              </a:spcAft>
              <a:buClr>
                <a:srgbClr val="000000"/>
              </a:buClr>
              <a:buSzPts val="1100"/>
              <a:buFont typeface="Arial"/>
              <a:buChar char="•"/>
            </a:pPr>
            <a:r>
              <a:rPr lang="nl-BE" sz="1100"/>
              <a:t>Github issues discussed through use cases</a:t>
            </a:r>
            <a:endParaRPr sz="1100"/>
          </a:p>
          <a:p>
            <a:pPr marL="914400" marR="0" lvl="1" indent="-298450" algn="l" rtl="0">
              <a:lnSpc>
                <a:spcPct val="100000"/>
              </a:lnSpc>
              <a:spcBef>
                <a:spcPts val="0"/>
              </a:spcBef>
              <a:spcAft>
                <a:spcPts val="0"/>
              </a:spcAft>
              <a:buClr>
                <a:srgbClr val="000000"/>
              </a:buClr>
              <a:buSzPts val="1100"/>
              <a:buFont typeface="Arial"/>
              <a:buChar char="○"/>
            </a:pPr>
            <a:r>
              <a:rPr lang="nl-BE" sz="1100" b="0" i="0" u="none" strike="noStrike" cap="none">
                <a:solidFill>
                  <a:srgbClr val="000000"/>
                </a:solidFill>
                <a:latin typeface="Arial"/>
                <a:ea typeface="Arial"/>
                <a:cs typeface="Arial"/>
                <a:sym typeface="Arial"/>
              </a:rPr>
              <a:t>Give consent to salary data for a mortgage loan</a:t>
            </a:r>
            <a:endParaRPr sz="1100" b="0" i="0" u="none" strike="noStrike" cap="none">
              <a:solidFill>
                <a:srgbClr val="000000"/>
              </a:solidFill>
              <a:latin typeface="Arial"/>
              <a:ea typeface="Arial"/>
              <a:cs typeface="Arial"/>
              <a:sym typeface="Arial"/>
            </a:endParaRPr>
          </a:p>
          <a:p>
            <a:pPr marL="914400" marR="0" lvl="1" indent="-298450" algn="l" rtl="0">
              <a:lnSpc>
                <a:spcPct val="100000"/>
              </a:lnSpc>
              <a:spcBef>
                <a:spcPts val="0"/>
              </a:spcBef>
              <a:spcAft>
                <a:spcPts val="0"/>
              </a:spcAft>
              <a:buClr>
                <a:srgbClr val="000000"/>
              </a:buClr>
              <a:buSzPts val="1100"/>
              <a:buFont typeface="Arial"/>
              <a:buChar char="○"/>
            </a:pPr>
            <a:r>
              <a:rPr lang="nl-BE" sz="1100" b="0" i="0" u="none" strike="noStrike" cap="none">
                <a:solidFill>
                  <a:srgbClr val="000000"/>
                </a:solidFill>
                <a:latin typeface="Arial"/>
                <a:ea typeface="Arial"/>
                <a:cs typeface="Arial"/>
                <a:sym typeface="Arial"/>
              </a:rPr>
              <a:t>Give consent to blood group info in case of a medical emergency</a:t>
            </a:r>
            <a:endParaRPr sz="1100" b="0" i="0" u="none" strike="noStrike" cap="none">
              <a:solidFill>
                <a:srgbClr val="000000"/>
              </a:solidFill>
              <a:latin typeface="Arial"/>
              <a:ea typeface="Arial"/>
              <a:cs typeface="Arial"/>
              <a:sym typeface="Arial"/>
            </a:endParaRPr>
          </a:p>
        </p:txBody>
      </p:sp>
      <p:sp>
        <p:nvSpPr>
          <p:cNvPr id="484" name="Google Shape;484;p10"/>
          <p:cNvSpPr txBox="1"/>
          <p:nvPr/>
        </p:nvSpPr>
        <p:spPr>
          <a:xfrm>
            <a:off x="954741" y="2239123"/>
            <a:ext cx="2121072"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BE" sz="1200" b="1"/>
              <a:t>Summary of the previous workshop</a:t>
            </a:r>
            <a:endParaRPr sz="1100" b="1" i="0" u="none" strike="noStrike" cap="none">
              <a:solidFill>
                <a:srgbClr val="434343"/>
              </a:solidFill>
              <a:latin typeface="Arial"/>
              <a:ea typeface="Arial"/>
              <a:cs typeface="Arial"/>
              <a:sym typeface="Arial"/>
            </a:endParaRPr>
          </a:p>
        </p:txBody>
      </p:sp>
      <p:pic>
        <p:nvPicPr>
          <p:cNvPr id="485" name="Google Shape;485;p10"/>
          <p:cNvPicPr preferRelativeResize="0"/>
          <p:nvPr/>
        </p:nvPicPr>
        <p:blipFill rotWithShape="1">
          <a:blip r:embed="rId4">
            <a:alphaModFix/>
          </a:blip>
          <a:srcRect/>
          <a:stretch/>
        </p:blipFill>
        <p:spPr>
          <a:xfrm>
            <a:off x="4562300" y="1473573"/>
            <a:ext cx="710654" cy="654125"/>
          </a:xfrm>
          <a:prstGeom prst="rect">
            <a:avLst/>
          </a:prstGeom>
          <a:noFill/>
          <a:ln>
            <a:noFill/>
          </a:ln>
        </p:spPr>
      </p:pic>
      <p:sp>
        <p:nvSpPr>
          <p:cNvPr id="486" name="Google Shape;486;p10"/>
          <p:cNvSpPr txBox="1"/>
          <p:nvPr/>
        </p:nvSpPr>
        <p:spPr>
          <a:xfrm>
            <a:off x="3935688" y="2235194"/>
            <a:ext cx="21933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BE" sz="1200" b="1"/>
              <a:t>New iteration of the data model</a:t>
            </a:r>
            <a:endParaRPr sz="1200" b="1" i="0" u="none" strike="noStrike" cap="none">
              <a:solidFill>
                <a:srgbClr val="000000"/>
              </a:solidFill>
              <a:latin typeface="Arial"/>
              <a:ea typeface="Arial"/>
              <a:cs typeface="Arial"/>
              <a:sym typeface="Arial"/>
            </a:endParaRPr>
          </a:p>
        </p:txBody>
      </p:sp>
      <p:sp>
        <p:nvSpPr>
          <p:cNvPr id="487" name="Google Shape;487;p10"/>
          <p:cNvSpPr txBox="1"/>
          <p:nvPr/>
        </p:nvSpPr>
        <p:spPr>
          <a:xfrm>
            <a:off x="3439150" y="2601523"/>
            <a:ext cx="3020700" cy="1877700"/>
          </a:xfrm>
          <a:prstGeom prst="rect">
            <a:avLst/>
          </a:prstGeom>
          <a:noFill/>
          <a:ln>
            <a:noFill/>
          </a:ln>
        </p:spPr>
        <p:txBody>
          <a:bodyPr spcFirstLastPara="1" wrap="square" lIns="91425" tIns="91425" rIns="91425" bIns="91425" anchor="t" anchorCtr="0">
            <a:spAutoFit/>
          </a:bodyPr>
          <a:lstStyle/>
          <a:p>
            <a:pPr marL="330200" marR="0" lvl="0" indent="-171450" algn="l" rtl="0">
              <a:lnSpc>
                <a:spcPct val="100000"/>
              </a:lnSpc>
              <a:spcBef>
                <a:spcPts val="0"/>
              </a:spcBef>
              <a:spcAft>
                <a:spcPts val="0"/>
              </a:spcAft>
              <a:buClr>
                <a:srgbClr val="000000"/>
              </a:buClr>
              <a:buSzPts val="1100"/>
              <a:buFont typeface="Arial"/>
              <a:buChar char="•"/>
            </a:pPr>
            <a:r>
              <a:rPr lang="nl-BE" sz="1100"/>
              <a:t>Different Agents within Consent</a:t>
            </a:r>
            <a:endParaRPr sz="1100"/>
          </a:p>
          <a:p>
            <a:pPr marL="330200" marR="0" lvl="0" indent="-171450" algn="l" rtl="0">
              <a:lnSpc>
                <a:spcPct val="100000"/>
              </a:lnSpc>
              <a:spcBef>
                <a:spcPts val="0"/>
              </a:spcBef>
              <a:spcAft>
                <a:spcPts val="0"/>
              </a:spcAft>
              <a:buSzPts val="1100"/>
              <a:buChar char="•"/>
            </a:pPr>
            <a:r>
              <a:rPr lang="nl-BE" sz="1100"/>
              <a:t>Agent as super class with the attribute identifier</a:t>
            </a:r>
            <a:endParaRPr sz="1100"/>
          </a:p>
          <a:p>
            <a:pPr marL="330200" marR="0" lvl="0" indent="-171450" algn="l" rtl="0">
              <a:lnSpc>
                <a:spcPct val="100000"/>
              </a:lnSpc>
              <a:spcBef>
                <a:spcPts val="0"/>
              </a:spcBef>
              <a:spcAft>
                <a:spcPts val="0"/>
              </a:spcAft>
              <a:buSzPts val="1100"/>
              <a:buChar char="•"/>
            </a:pPr>
            <a:r>
              <a:rPr lang="nl-BE" sz="1100"/>
              <a:t>Addition of CCCEV classes</a:t>
            </a:r>
            <a:endParaRPr sz="1100"/>
          </a:p>
          <a:p>
            <a:pPr marL="330200" marR="0" lvl="0" indent="-171450" algn="l" rtl="0">
              <a:lnSpc>
                <a:spcPct val="100000"/>
              </a:lnSpc>
              <a:spcBef>
                <a:spcPts val="0"/>
              </a:spcBef>
              <a:spcAft>
                <a:spcPts val="0"/>
              </a:spcAft>
              <a:buSzPts val="1100"/>
              <a:buChar char="•"/>
            </a:pPr>
            <a:r>
              <a:rPr lang="nl-BE" sz="1100"/>
              <a:t>Higher granularity for PersonalData</a:t>
            </a:r>
            <a:endParaRPr sz="1100"/>
          </a:p>
          <a:p>
            <a:pPr marL="330200" marR="0" lvl="0" indent="-171450" algn="l" rtl="0">
              <a:lnSpc>
                <a:spcPct val="100000"/>
              </a:lnSpc>
              <a:spcBef>
                <a:spcPts val="0"/>
              </a:spcBef>
              <a:spcAft>
                <a:spcPts val="0"/>
              </a:spcAft>
              <a:buSzPts val="1100"/>
              <a:buChar char="•"/>
            </a:pPr>
            <a:r>
              <a:rPr lang="nl-BE" sz="1100"/>
              <a:t>Extra options for the status of Consent</a:t>
            </a:r>
            <a:endParaRPr sz="1100"/>
          </a:p>
          <a:p>
            <a:pPr marL="330200" marR="0" lvl="0" indent="-171450" algn="l" rtl="0">
              <a:lnSpc>
                <a:spcPct val="100000"/>
              </a:lnSpc>
              <a:spcBef>
                <a:spcPts val="0"/>
              </a:spcBef>
              <a:spcAft>
                <a:spcPts val="0"/>
              </a:spcAft>
              <a:buSzPts val="1100"/>
              <a:buChar char="•"/>
            </a:pPr>
            <a:r>
              <a:rPr lang="nl-BE" sz="1100"/>
              <a:t>Purpose and relationship within the model</a:t>
            </a:r>
            <a:endParaRPr sz="1100"/>
          </a:p>
          <a:p>
            <a:pPr marL="330200" marR="0" lvl="0" indent="-171450" algn="l" rtl="0">
              <a:lnSpc>
                <a:spcPct val="100000"/>
              </a:lnSpc>
              <a:spcBef>
                <a:spcPts val="0"/>
              </a:spcBef>
              <a:spcAft>
                <a:spcPts val="0"/>
              </a:spcAft>
              <a:buSzPts val="1100"/>
              <a:buChar char="•"/>
            </a:pPr>
            <a:r>
              <a:rPr lang="nl-BE" sz="1100"/>
              <a:t>Adding the class Document for DataSubject in a human-readable way</a:t>
            </a:r>
            <a:endParaRPr sz="1100"/>
          </a:p>
        </p:txBody>
      </p:sp>
      <p:cxnSp>
        <p:nvCxnSpPr>
          <p:cNvPr id="488" name="Google Shape;488;p10"/>
          <p:cNvCxnSpPr/>
          <p:nvPr/>
        </p:nvCxnSpPr>
        <p:spPr>
          <a:xfrm>
            <a:off x="3505750" y="2639325"/>
            <a:ext cx="0" cy="2146200"/>
          </a:xfrm>
          <a:prstGeom prst="straightConnector1">
            <a:avLst/>
          </a:prstGeom>
          <a:noFill/>
          <a:ln w="9525" cap="flat" cmpd="sng">
            <a:solidFill>
              <a:schemeClr val="dk2"/>
            </a:solidFill>
            <a:prstDash val="solid"/>
            <a:round/>
            <a:headEnd type="none" w="sm" len="sm"/>
            <a:tailEnd type="none" w="sm" len="sm"/>
          </a:ln>
        </p:spPr>
      </p:cxnSp>
      <p:cxnSp>
        <p:nvCxnSpPr>
          <p:cNvPr id="489" name="Google Shape;489;p10"/>
          <p:cNvCxnSpPr/>
          <p:nvPr/>
        </p:nvCxnSpPr>
        <p:spPr>
          <a:xfrm>
            <a:off x="6459850" y="2639325"/>
            <a:ext cx="0" cy="2146200"/>
          </a:xfrm>
          <a:prstGeom prst="straightConnector1">
            <a:avLst/>
          </a:prstGeom>
          <a:noFill/>
          <a:ln w="9525" cap="flat" cmpd="sng">
            <a:solidFill>
              <a:schemeClr val="dk2"/>
            </a:solidFill>
            <a:prstDash val="solid"/>
            <a:round/>
            <a:headEnd type="none" w="sm" len="sm"/>
            <a:tailEnd type="none" w="sm" len="sm"/>
          </a:ln>
        </p:spPr>
      </p:cxnSp>
      <p:sp>
        <p:nvSpPr>
          <p:cNvPr id="490" name="Google Shape;490;p10"/>
          <p:cNvSpPr txBox="1"/>
          <p:nvPr/>
        </p:nvSpPr>
        <p:spPr>
          <a:xfrm>
            <a:off x="6889788" y="2239123"/>
            <a:ext cx="18834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BE" sz="1200" b="1" i="0" u="none" strike="noStrike" cap="none">
                <a:solidFill>
                  <a:srgbClr val="000000"/>
                </a:solidFill>
                <a:latin typeface="Arial"/>
                <a:ea typeface="Arial"/>
                <a:cs typeface="Arial"/>
                <a:sym typeface="Arial"/>
              </a:rPr>
              <a:t>Brainstorm session on use cases</a:t>
            </a:r>
            <a:endParaRPr sz="12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000000"/>
              </a:solidFill>
              <a:latin typeface="Arial"/>
              <a:ea typeface="Arial"/>
              <a:cs typeface="Arial"/>
              <a:sym typeface="Arial"/>
            </a:endParaRPr>
          </a:p>
        </p:txBody>
      </p:sp>
      <p:grpSp>
        <p:nvGrpSpPr>
          <p:cNvPr id="491" name="Google Shape;491;p10"/>
          <p:cNvGrpSpPr/>
          <p:nvPr/>
        </p:nvGrpSpPr>
        <p:grpSpPr>
          <a:xfrm>
            <a:off x="7559025" y="1513999"/>
            <a:ext cx="457151" cy="457157"/>
            <a:chOff x="3808500" y="3627147"/>
            <a:chExt cx="457151" cy="457157"/>
          </a:xfrm>
        </p:grpSpPr>
        <p:sp>
          <p:nvSpPr>
            <p:cNvPr id="492" name="Google Shape;492;p10"/>
            <p:cNvSpPr/>
            <p:nvPr/>
          </p:nvSpPr>
          <p:spPr>
            <a:xfrm>
              <a:off x="3808500" y="3627147"/>
              <a:ext cx="457151" cy="457157"/>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3" name="Google Shape;493;p10"/>
            <p:cNvSpPr/>
            <p:nvPr/>
          </p:nvSpPr>
          <p:spPr>
            <a:xfrm>
              <a:off x="3909366" y="3775560"/>
              <a:ext cx="116050" cy="115914"/>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4" name="Google Shape;494;p10"/>
            <p:cNvSpPr/>
            <p:nvPr/>
          </p:nvSpPr>
          <p:spPr>
            <a:xfrm>
              <a:off x="4021077" y="3728978"/>
              <a:ext cx="86766" cy="8612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495" name="Google Shape;495;p10"/>
          <p:cNvPicPr preferRelativeResize="0"/>
          <p:nvPr/>
        </p:nvPicPr>
        <p:blipFill>
          <a:blip r:embed="rId5">
            <a:alphaModFix/>
          </a:blip>
          <a:stretch>
            <a:fillRect/>
          </a:stretch>
        </p:blipFill>
        <p:spPr>
          <a:xfrm>
            <a:off x="6653640" y="2639326"/>
            <a:ext cx="2355710" cy="1398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108642d44ca_1_15"/>
          <p:cNvSpPr txBox="1"/>
          <p:nvPr/>
        </p:nvSpPr>
        <p:spPr>
          <a:xfrm>
            <a:off x="628650" y="273850"/>
            <a:ext cx="7085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2400" b="1"/>
              <a:t>Question from </a:t>
            </a:r>
            <a:r>
              <a:rPr lang="nl-BE" sz="2400" b="1" i="0" u="none" strike="noStrike" cap="none">
                <a:solidFill>
                  <a:srgbClr val="000000"/>
                </a:solidFill>
                <a:latin typeface="Arial"/>
                <a:ea typeface="Arial"/>
                <a:cs typeface="Arial"/>
                <a:sym typeface="Arial"/>
              </a:rPr>
              <a:t>the previous workshop</a:t>
            </a:r>
            <a:endParaRPr sz="2400" b="1" i="0" u="none" strike="noStrike" cap="none">
              <a:solidFill>
                <a:srgbClr val="000000"/>
              </a:solidFill>
              <a:latin typeface="Arial"/>
              <a:ea typeface="Arial"/>
              <a:cs typeface="Arial"/>
              <a:sym typeface="Arial"/>
            </a:endParaRPr>
          </a:p>
        </p:txBody>
      </p:sp>
      <p:sp>
        <p:nvSpPr>
          <p:cNvPr id="501" name="Google Shape;501;g108642d44ca_1_15"/>
          <p:cNvSpPr txBox="1"/>
          <p:nvPr/>
        </p:nvSpPr>
        <p:spPr>
          <a:xfrm>
            <a:off x="640350" y="1427481"/>
            <a:ext cx="7599300" cy="224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b="1">
                <a:solidFill>
                  <a:srgbClr val="222222"/>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How</a:t>
            </a:r>
            <a:r>
              <a:rPr lang="nl-BE" b="1">
                <a:solidFill>
                  <a:srgbClr val="222222"/>
                </a:solidFill>
              </a:rPr>
              <a:t> do we ensure the persistent publication of standards, e.g. to avoid that a page goes 505?</a:t>
            </a:r>
            <a:endParaRPr b="1">
              <a:solidFill>
                <a:srgbClr val="222222"/>
              </a:solidFill>
            </a:endParaRPr>
          </a:p>
          <a:p>
            <a:pPr marL="0" marR="0" lvl="0" indent="0" algn="l" rtl="0">
              <a:lnSpc>
                <a:spcPct val="100000"/>
              </a:lnSpc>
              <a:spcBef>
                <a:spcPts val="0"/>
              </a:spcBef>
              <a:spcAft>
                <a:spcPts val="0"/>
              </a:spcAft>
              <a:buClr>
                <a:srgbClr val="000000"/>
              </a:buClr>
              <a:buSzPts val="1400"/>
              <a:buFont typeface="Arial"/>
              <a:buNone/>
            </a:pPr>
            <a:endParaRPr>
              <a:solidFill>
                <a:srgbClr val="222222"/>
              </a:solidFill>
            </a:endParaRPr>
          </a:p>
          <a:p>
            <a:pPr marL="0" marR="0" lvl="0" indent="0" algn="l" rtl="0">
              <a:lnSpc>
                <a:spcPct val="100000"/>
              </a:lnSpc>
              <a:spcBef>
                <a:spcPts val="0"/>
              </a:spcBef>
              <a:spcAft>
                <a:spcPts val="0"/>
              </a:spcAft>
              <a:buClr>
                <a:srgbClr val="000000"/>
              </a:buClr>
              <a:buSzPts val="1400"/>
              <a:buFont typeface="Arial"/>
              <a:buNone/>
            </a:pPr>
            <a:r>
              <a:rPr lang="nl-BE">
                <a:solidFill>
                  <a:srgbClr val="222222"/>
                </a:solidFill>
              </a:rPr>
              <a:t>Application profiles and definitions from Digital Flanders are persistent. This means that those will not disappear. </a:t>
            </a:r>
            <a:endParaRPr>
              <a:solidFill>
                <a:srgbClr val="222222"/>
              </a:solidFill>
            </a:endParaRPr>
          </a:p>
          <a:p>
            <a:pPr marL="0" marR="0" lvl="0" indent="0" algn="l" rtl="0">
              <a:lnSpc>
                <a:spcPct val="100000"/>
              </a:lnSpc>
              <a:spcBef>
                <a:spcPts val="0"/>
              </a:spcBef>
              <a:spcAft>
                <a:spcPts val="0"/>
              </a:spcAft>
              <a:buClr>
                <a:srgbClr val="000000"/>
              </a:buClr>
              <a:buSzPts val="1400"/>
              <a:buFont typeface="Arial"/>
              <a:buNone/>
            </a:pPr>
            <a:endParaRPr>
              <a:solidFill>
                <a:srgbClr val="222222"/>
              </a:solidFill>
            </a:endParaRPr>
          </a:p>
          <a:p>
            <a:pPr marL="0" marR="0" lvl="0" indent="0" algn="l" rtl="0">
              <a:lnSpc>
                <a:spcPct val="100000"/>
              </a:lnSpc>
              <a:spcBef>
                <a:spcPts val="0"/>
              </a:spcBef>
              <a:spcAft>
                <a:spcPts val="0"/>
              </a:spcAft>
              <a:buClr>
                <a:srgbClr val="000000"/>
              </a:buClr>
              <a:buSzPts val="1400"/>
              <a:buFont typeface="Arial"/>
              <a:buNone/>
            </a:pPr>
            <a:r>
              <a:rPr lang="nl-BE">
                <a:solidFill>
                  <a:srgbClr val="222222"/>
                </a:solidFill>
              </a:rPr>
              <a:t>However, when we reuse definitions from other sources, we refer to vocabularies outside of the governance of Digital Flanders. That is why reuse should be tied to data standards that we expect to have good governance. </a:t>
            </a:r>
            <a:endParaRPr>
              <a:solidFill>
                <a:srgbClr val="222222"/>
              </a:solidFill>
            </a:endParaRPr>
          </a:p>
          <a:p>
            <a:pPr marL="0" marR="0" lvl="0" indent="0" algn="l" rtl="0">
              <a:lnSpc>
                <a:spcPct val="100000"/>
              </a:lnSpc>
              <a:spcBef>
                <a:spcPts val="0"/>
              </a:spcBef>
              <a:spcAft>
                <a:spcPts val="0"/>
              </a:spcAft>
              <a:buClr>
                <a:srgbClr val="000000"/>
              </a:buClr>
              <a:buSzPts val="1400"/>
              <a:buFont typeface="Arial"/>
              <a:buNone/>
            </a:pPr>
            <a:endParaRPr>
              <a:solidFill>
                <a:srgbClr val="22222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i="0" u="none" strike="noStrike" cap="none">
                <a:solidFill>
                  <a:schemeClr val="dk1"/>
                </a:solidFill>
                <a:latin typeface="Arial"/>
                <a:ea typeface="Arial"/>
                <a:cs typeface="Arial"/>
                <a:sym typeface="Arial"/>
              </a:rPr>
              <a:t>What</a:t>
            </a:r>
            <a:r>
              <a:rPr lang="nl-BE" sz="3200" b="1" i="0" u="none" strike="noStrike" cap="none">
                <a:solidFill>
                  <a:srgbClr val="000000"/>
                </a:solidFill>
                <a:latin typeface="Arial"/>
                <a:ea typeface="Arial"/>
                <a:cs typeface="Arial"/>
                <a:sym typeface="Arial"/>
              </a:rPr>
              <a:t> </a:t>
            </a:r>
            <a:r>
              <a:rPr lang="nl-BE" sz="2400" b="1" i="0" u="none" strike="noStrike" cap="none">
                <a:solidFill>
                  <a:schemeClr val="dk1"/>
                </a:solidFill>
                <a:latin typeface="Arial"/>
                <a:ea typeface="Arial"/>
                <a:cs typeface="Arial"/>
                <a:sym typeface="Arial"/>
              </a:rPr>
              <a:t>does the planning look like?</a:t>
            </a: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nl-BE" sz="2500" b="1" i="1" u="none" strike="noStrike" cap="none">
                <a:solidFill>
                  <a:schemeClr val="dk1"/>
                </a:solidFill>
                <a:latin typeface="Arial"/>
                <a:ea typeface="Arial"/>
                <a:cs typeface="Arial"/>
                <a:sym typeface="Arial"/>
              </a:rPr>
              <a:t>OSLO-traject</a:t>
            </a:r>
            <a:endParaRPr sz="2500" b="1" i="1" u="none" strike="noStrike" cap="none">
              <a:solidFill>
                <a:schemeClr val="dk1"/>
              </a:solidFill>
              <a:latin typeface="Arial"/>
              <a:ea typeface="Arial"/>
              <a:cs typeface="Arial"/>
              <a:sym typeface="Arial"/>
            </a:endParaRPr>
          </a:p>
        </p:txBody>
      </p:sp>
      <p:sp>
        <p:nvSpPr>
          <p:cNvPr id="507" name="Google Shape;507;p14"/>
          <p:cNvSpPr/>
          <p:nvPr/>
        </p:nvSpPr>
        <p:spPr>
          <a:xfrm>
            <a:off x="849830" y="3400678"/>
            <a:ext cx="1271400" cy="323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8" name="Google Shape;508;p14"/>
          <p:cNvSpPr txBox="1"/>
          <p:nvPr/>
        </p:nvSpPr>
        <p:spPr>
          <a:xfrm>
            <a:off x="745175" y="1385625"/>
            <a:ext cx="7483800" cy="644762"/>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Start date: 19th of August 2021</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Duration: 8 months</a:t>
            </a:r>
            <a:endParaRPr sz="1300" b="0" i="0" u="none" strike="noStrike" cap="none">
              <a:solidFill>
                <a:srgbClr val="000000"/>
              </a:solidFill>
              <a:latin typeface="Arial"/>
              <a:ea typeface="Arial"/>
              <a:cs typeface="Arial"/>
              <a:sym typeface="Arial"/>
            </a:endParaRPr>
          </a:p>
        </p:txBody>
      </p:sp>
      <p:grpSp>
        <p:nvGrpSpPr>
          <p:cNvPr id="509" name="Google Shape;509;p14"/>
          <p:cNvGrpSpPr/>
          <p:nvPr/>
        </p:nvGrpSpPr>
        <p:grpSpPr>
          <a:xfrm>
            <a:off x="7668772" y="2295491"/>
            <a:ext cx="1474927" cy="1530490"/>
            <a:chOff x="3048000" y="2295578"/>
            <a:chExt cx="1524000" cy="2847953"/>
          </a:xfrm>
        </p:grpSpPr>
        <p:grpSp>
          <p:nvGrpSpPr>
            <p:cNvPr id="510" name="Google Shape;510;p14"/>
            <p:cNvGrpSpPr/>
            <p:nvPr/>
          </p:nvGrpSpPr>
          <p:grpSpPr>
            <a:xfrm>
              <a:off x="3048000" y="2295578"/>
              <a:ext cx="1524000" cy="2847953"/>
              <a:chOff x="0" y="2295575"/>
              <a:chExt cx="1524000" cy="2837455"/>
            </a:xfrm>
          </p:grpSpPr>
          <p:sp>
            <p:nvSpPr>
              <p:cNvPr id="511" name="Google Shape;511;p14"/>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4"/>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3" name="Google Shape;513;p14"/>
            <p:cNvSpPr txBox="1"/>
            <p:nvPr/>
          </p:nvSpPr>
          <p:spPr>
            <a:xfrm>
              <a:off x="3224550" y="3050050"/>
              <a:ext cx="1313905" cy="67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rgbClr val="5E5E5E"/>
                  </a:solidFill>
                  <a:latin typeface="Roboto"/>
                  <a:ea typeface="Roboto"/>
                  <a:cs typeface="Roboto"/>
                  <a:sym typeface="Roboto"/>
                </a:rPr>
                <a:t>Implementation of the draft specifications</a:t>
              </a:r>
              <a:endParaRPr sz="1100" b="1" i="0" u="none" strike="noStrike" cap="none">
                <a:solidFill>
                  <a:srgbClr val="5E5E5E"/>
                </a:solidFill>
                <a:latin typeface="Roboto"/>
                <a:ea typeface="Roboto"/>
                <a:cs typeface="Roboto"/>
                <a:sym typeface="Roboto"/>
              </a:endParaRPr>
            </a:p>
          </p:txBody>
        </p:sp>
        <p:sp>
          <p:nvSpPr>
            <p:cNvPr id="514" name="Google Shape;514;p14"/>
            <p:cNvSpPr txBox="1"/>
            <p:nvPr/>
          </p:nvSpPr>
          <p:spPr>
            <a:xfrm>
              <a:off x="3183956" y="2299315"/>
              <a:ext cx="1354500" cy="26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000"/>
                <a:buFont typeface="Arial"/>
                <a:buNone/>
              </a:pPr>
              <a:r>
                <a:rPr lang="nl-BE" sz="1000" b="0" i="0" u="none" strike="noStrike" cap="none">
                  <a:solidFill>
                    <a:srgbClr val="5E5E5E"/>
                  </a:solidFill>
                  <a:latin typeface="Roboto"/>
                  <a:ea typeface="Roboto"/>
                  <a:cs typeface="Roboto"/>
                  <a:sym typeface="Roboto"/>
                </a:rPr>
                <a:t>January - March</a:t>
              </a:r>
              <a:endParaRPr sz="1400" b="0" i="0" u="none" strike="noStrike" cap="none">
                <a:solidFill>
                  <a:srgbClr val="000000"/>
                </a:solidFill>
                <a:latin typeface="Arial"/>
                <a:ea typeface="Arial"/>
                <a:cs typeface="Arial"/>
                <a:sym typeface="Arial"/>
              </a:endParaRPr>
            </a:p>
          </p:txBody>
        </p:sp>
      </p:grpSp>
      <p:grpSp>
        <p:nvGrpSpPr>
          <p:cNvPr id="515" name="Google Shape;515;p14"/>
          <p:cNvGrpSpPr/>
          <p:nvPr/>
        </p:nvGrpSpPr>
        <p:grpSpPr>
          <a:xfrm>
            <a:off x="6193871" y="2295490"/>
            <a:ext cx="1507425" cy="1530492"/>
            <a:chOff x="3048000" y="2295575"/>
            <a:chExt cx="1557579" cy="2847956"/>
          </a:xfrm>
        </p:grpSpPr>
        <p:grpSp>
          <p:nvGrpSpPr>
            <p:cNvPr id="516" name="Google Shape;516;p14"/>
            <p:cNvGrpSpPr/>
            <p:nvPr/>
          </p:nvGrpSpPr>
          <p:grpSpPr>
            <a:xfrm>
              <a:off x="3048000" y="2295578"/>
              <a:ext cx="1524000" cy="2847953"/>
              <a:chOff x="0" y="2295575"/>
              <a:chExt cx="1524000" cy="2837455"/>
            </a:xfrm>
          </p:grpSpPr>
          <p:sp>
            <p:nvSpPr>
              <p:cNvPr id="517" name="Google Shape;517;p14"/>
              <p:cNvSpPr/>
              <p:nvPr/>
            </p:nvSpPr>
            <p:spPr>
              <a:xfrm>
                <a:off x="0" y="2823930"/>
                <a:ext cx="1524000" cy="2309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4"/>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19" name="Google Shape;519;p14"/>
            <p:cNvCxnSpPr/>
            <p:nvPr/>
          </p:nvCxnSpPr>
          <p:spPr>
            <a:xfrm>
              <a:off x="4572000" y="2295575"/>
              <a:ext cx="0" cy="2837400"/>
            </a:xfrm>
            <a:prstGeom prst="straightConnector1">
              <a:avLst/>
            </a:prstGeom>
            <a:noFill/>
            <a:ln w="9525" cap="flat" cmpd="sng">
              <a:solidFill>
                <a:srgbClr val="83E3D9"/>
              </a:solidFill>
              <a:prstDash val="dot"/>
              <a:round/>
              <a:headEnd type="none" w="sm" len="sm"/>
              <a:tailEnd type="none" w="sm" len="sm"/>
            </a:ln>
          </p:spPr>
        </p:cxnSp>
        <p:sp>
          <p:nvSpPr>
            <p:cNvPr id="520" name="Google Shape;520;p14"/>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chemeClr val="lt1"/>
                  </a:solidFill>
                  <a:latin typeface="Roboto"/>
                  <a:ea typeface="Roboto"/>
                  <a:cs typeface="Roboto"/>
                  <a:sym typeface="Roboto"/>
                </a:rPr>
                <a:t>Thematic workshop 4</a:t>
              </a:r>
              <a:endParaRPr sz="1100" b="1" i="0" u="none" strike="noStrike" cap="none">
                <a:solidFill>
                  <a:schemeClr val="lt1"/>
                </a:solidFill>
                <a:latin typeface="Roboto"/>
                <a:ea typeface="Roboto"/>
                <a:cs typeface="Roboto"/>
                <a:sym typeface="Roboto"/>
              </a:endParaRPr>
            </a:p>
          </p:txBody>
        </p:sp>
        <p:sp>
          <p:nvSpPr>
            <p:cNvPr id="521" name="Google Shape;521;p14"/>
            <p:cNvSpPr txBox="1"/>
            <p:nvPr/>
          </p:nvSpPr>
          <p:spPr>
            <a:xfrm>
              <a:off x="3224550" y="2299313"/>
              <a:ext cx="1381029" cy="26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000"/>
                <a:buFont typeface="Arial"/>
                <a:buNone/>
              </a:pPr>
              <a:r>
                <a:rPr lang="nl-BE" sz="1000" b="0" i="0" u="none" strike="noStrike" cap="none">
                  <a:solidFill>
                    <a:srgbClr val="1B786E"/>
                  </a:solidFill>
                  <a:latin typeface="Roboto"/>
                  <a:ea typeface="Roboto"/>
                  <a:cs typeface="Roboto"/>
                  <a:sym typeface="Roboto"/>
                </a:rPr>
                <a:t>16th of December</a:t>
              </a:r>
              <a:endParaRPr sz="1000" b="0" i="0" u="none" strike="noStrike" cap="none">
                <a:solidFill>
                  <a:srgbClr val="1B786E"/>
                </a:solidFill>
                <a:latin typeface="Roboto"/>
                <a:ea typeface="Roboto"/>
                <a:cs typeface="Roboto"/>
                <a:sym typeface="Roboto"/>
              </a:endParaRPr>
            </a:p>
          </p:txBody>
        </p:sp>
      </p:grpSp>
      <p:sp>
        <p:nvSpPr>
          <p:cNvPr id="522" name="Google Shape;522;p14"/>
          <p:cNvSpPr txBox="1"/>
          <p:nvPr/>
        </p:nvSpPr>
        <p:spPr>
          <a:xfrm>
            <a:off x="4834832" y="2278950"/>
            <a:ext cx="1271400" cy="27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000" b="0" i="0" u="none" strike="noStrike" cap="none">
                <a:solidFill>
                  <a:srgbClr val="1B786E"/>
                </a:solidFill>
                <a:latin typeface="Roboto"/>
                <a:ea typeface="Roboto"/>
                <a:cs typeface="Roboto"/>
                <a:sym typeface="Roboto"/>
              </a:rPr>
              <a:t>18th of November</a:t>
            </a:r>
            <a:endParaRPr sz="1400" b="0" i="0" u="none" strike="noStrike" cap="none">
              <a:solidFill>
                <a:srgbClr val="000000"/>
              </a:solidFill>
              <a:latin typeface="Arial"/>
              <a:ea typeface="Arial"/>
              <a:cs typeface="Arial"/>
              <a:sym typeface="Arial"/>
            </a:endParaRPr>
          </a:p>
        </p:txBody>
      </p:sp>
      <p:grpSp>
        <p:nvGrpSpPr>
          <p:cNvPr id="523" name="Google Shape;523;p14"/>
          <p:cNvGrpSpPr/>
          <p:nvPr/>
        </p:nvGrpSpPr>
        <p:grpSpPr>
          <a:xfrm>
            <a:off x="4718909" y="2295484"/>
            <a:ext cx="1474927" cy="1530490"/>
            <a:chOff x="0" y="2295575"/>
            <a:chExt cx="1524000" cy="2837455"/>
          </a:xfrm>
        </p:grpSpPr>
        <p:sp>
          <p:nvSpPr>
            <p:cNvPr id="524" name="Google Shape;524;p14"/>
            <p:cNvSpPr/>
            <p:nvPr/>
          </p:nvSpPr>
          <p:spPr>
            <a:xfrm>
              <a:off x="0" y="2823930"/>
              <a:ext cx="1524000" cy="2309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4"/>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26" name="Google Shape;526;p14"/>
          <p:cNvCxnSpPr/>
          <p:nvPr/>
        </p:nvCxnSpPr>
        <p:spPr>
          <a:xfrm>
            <a:off x="6193836" y="2295483"/>
            <a:ext cx="0" cy="1524819"/>
          </a:xfrm>
          <a:prstGeom prst="straightConnector1">
            <a:avLst/>
          </a:prstGeom>
          <a:noFill/>
          <a:ln w="9525" cap="flat" cmpd="sng">
            <a:solidFill>
              <a:srgbClr val="83E3D9"/>
            </a:solidFill>
            <a:prstDash val="dot"/>
            <a:round/>
            <a:headEnd type="none" w="sm" len="sm"/>
            <a:tailEnd type="none" w="sm" len="sm"/>
          </a:ln>
        </p:spPr>
      </p:cxnSp>
      <p:sp>
        <p:nvSpPr>
          <p:cNvPr id="527" name="Google Shape;527;p14"/>
          <p:cNvSpPr txBox="1"/>
          <p:nvPr/>
        </p:nvSpPr>
        <p:spPr>
          <a:xfrm>
            <a:off x="4889774" y="2700937"/>
            <a:ext cx="1133197" cy="36484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chemeClr val="lt1"/>
                </a:solidFill>
                <a:latin typeface="Roboto"/>
                <a:ea typeface="Roboto"/>
                <a:cs typeface="Roboto"/>
                <a:sym typeface="Roboto"/>
              </a:rPr>
              <a:t>Thematic workshop 3</a:t>
            </a:r>
            <a:endParaRPr sz="1100" b="1" i="0" u="none" strike="noStrike" cap="none">
              <a:solidFill>
                <a:schemeClr val="lt1"/>
              </a:solidFill>
              <a:latin typeface="Roboto"/>
              <a:ea typeface="Roboto"/>
              <a:cs typeface="Roboto"/>
              <a:sym typeface="Roboto"/>
            </a:endParaRPr>
          </a:p>
        </p:txBody>
      </p:sp>
      <p:grpSp>
        <p:nvGrpSpPr>
          <p:cNvPr id="528" name="Google Shape;528;p14"/>
          <p:cNvGrpSpPr/>
          <p:nvPr/>
        </p:nvGrpSpPr>
        <p:grpSpPr>
          <a:xfrm>
            <a:off x="3244070" y="2295490"/>
            <a:ext cx="1474927" cy="1530492"/>
            <a:chOff x="3048000" y="2295575"/>
            <a:chExt cx="1524000" cy="2847956"/>
          </a:xfrm>
        </p:grpSpPr>
        <p:grpSp>
          <p:nvGrpSpPr>
            <p:cNvPr id="529" name="Google Shape;529;p14"/>
            <p:cNvGrpSpPr/>
            <p:nvPr/>
          </p:nvGrpSpPr>
          <p:grpSpPr>
            <a:xfrm>
              <a:off x="3048000" y="2295578"/>
              <a:ext cx="1524000" cy="2847953"/>
              <a:chOff x="0" y="2295575"/>
              <a:chExt cx="1524000" cy="2837455"/>
            </a:xfrm>
          </p:grpSpPr>
          <p:sp>
            <p:nvSpPr>
              <p:cNvPr id="530" name="Google Shape;530;p14"/>
              <p:cNvSpPr/>
              <p:nvPr/>
            </p:nvSpPr>
            <p:spPr>
              <a:xfrm>
                <a:off x="0" y="2821979"/>
                <a:ext cx="1524000" cy="2311051"/>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4"/>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32" name="Google Shape;532;p14"/>
            <p:cNvCxnSpPr/>
            <p:nvPr/>
          </p:nvCxnSpPr>
          <p:spPr>
            <a:xfrm>
              <a:off x="4572000" y="2295575"/>
              <a:ext cx="0" cy="2837400"/>
            </a:xfrm>
            <a:prstGeom prst="straightConnector1">
              <a:avLst/>
            </a:prstGeom>
            <a:solidFill>
              <a:schemeClr val="dk2"/>
            </a:solidFill>
            <a:ln w="9525" cap="flat" cmpd="sng">
              <a:solidFill>
                <a:srgbClr val="83E3D9"/>
              </a:solidFill>
              <a:prstDash val="dot"/>
              <a:round/>
              <a:headEnd type="none" w="sm" len="sm"/>
              <a:tailEnd type="none" w="sm" len="sm"/>
            </a:ln>
          </p:spPr>
        </p:cxnSp>
        <p:sp>
          <p:nvSpPr>
            <p:cNvPr id="533" name="Google Shape;533;p14"/>
            <p:cNvSpPr txBox="1"/>
            <p:nvPr/>
          </p:nvSpPr>
          <p:spPr>
            <a:xfrm>
              <a:off x="3224549" y="3243881"/>
              <a:ext cx="1170900" cy="678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100" b="1" i="0" u="none" strike="noStrike" cap="none">
                  <a:solidFill>
                    <a:srgbClr val="FFFFFF"/>
                  </a:solidFill>
                  <a:latin typeface="Roboto"/>
                  <a:ea typeface="Roboto"/>
                  <a:cs typeface="Roboto"/>
                  <a:sym typeface="Roboto"/>
                </a:rPr>
                <a:t>Thematic workshop 2</a:t>
              </a:r>
              <a:endParaRPr sz="1100" b="1" i="0" u="none" strike="noStrike" cap="none">
                <a:solidFill>
                  <a:srgbClr val="FFFFFF"/>
                </a:solidFill>
                <a:latin typeface="Roboto"/>
                <a:ea typeface="Roboto"/>
                <a:cs typeface="Roboto"/>
                <a:sym typeface="Roboto"/>
              </a:endParaRPr>
            </a:p>
          </p:txBody>
        </p:sp>
        <p:sp>
          <p:nvSpPr>
            <p:cNvPr id="534" name="Google Shape;534;p14"/>
            <p:cNvSpPr txBox="1"/>
            <p:nvPr/>
          </p:nvSpPr>
          <p:spPr>
            <a:xfrm>
              <a:off x="3153059" y="2456503"/>
              <a:ext cx="1313878" cy="260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000" b="0" i="0" u="none" strike="noStrike" cap="none">
                  <a:solidFill>
                    <a:srgbClr val="1B786E"/>
                  </a:solidFill>
                  <a:latin typeface="Roboto"/>
                  <a:ea typeface="Roboto"/>
                  <a:cs typeface="Roboto"/>
                  <a:sym typeface="Roboto"/>
                </a:rPr>
                <a:t>21th of October</a:t>
              </a:r>
              <a:endParaRPr sz="1000" b="0" i="0" u="none" strike="noStrike" cap="none">
                <a:solidFill>
                  <a:srgbClr val="1B786E"/>
                </a:solidFill>
                <a:latin typeface="Roboto"/>
                <a:ea typeface="Roboto"/>
                <a:cs typeface="Roboto"/>
                <a:sym typeface="Roboto"/>
              </a:endParaRPr>
            </a:p>
          </p:txBody>
        </p:sp>
      </p:grpSp>
      <p:grpSp>
        <p:nvGrpSpPr>
          <p:cNvPr id="535" name="Google Shape;535;p14"/>
          <p:cNvGrpSpPr/>
          <p:nvPr/>
        </p:nvGrpSpPr>
        <p:grpSpPr>
          <a:xfrm>
            <a:off x="1769091" y="2295493"/>
            <a:ext cx="1474879" cy="1530488"/>
            <a:chOff x="1515975" y="2295580"/>
            <a:chExt cx="1525527" cy="2847950"/>
          </a:xfrm>
        </p:grpSpPr>
        <p:sp>
          <p:nvSpPr>
            <p:cNvPr id="536" name="Google Shape;536;p14"/>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4"/>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4"/>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rgbClr val="FFFFFF"/>
                  </a:solidFill>
                  <a:latin typeface="Roboto"/>
                  <a:ea typeface="Roboto"/>
                  <a:cs typeface="Roboto"/>
                  <a:sym typeface="Roboto"/>
                </a:rPr>
                <a:t>Thematic workshop 1</a:t>
              </a:r>
              <a:endParaRPr sz="1100" b="1" i="0" u="none" strike="noStrike" cap="none">
                <a:solidFill>
                  <a:srgbClr val="FFFFFF"/>
                </a:solidFill>
                <a:latin typeface="Roboto"/>
                <a:ea typeface="Roboto"/>
                <a:cs typeface="Roboto"/>
                <a:sym typeface="Roboto"/>
              </a:endParaRPr>
            </a:p>
          </p:txBody>
        </p:sp>
        <p:sp>
          <p:nvSpPr>
            <p:cNvPr id="539" name="Google Shape;539;p14"/>
            <p:cNvSpPr txBox="1"/>
            <p:nvPr/>
          </p:nvSpPr>
          <p:spPr>
            <a:xfrm>
              <a:off x="1692702" y="2299320"/>
              <a:ext cx="1348800" cy="260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000"/>
                <a:buFont typeface="Arial"/>
                <a:buNone/>
              </a:pPr>
              <a:r>
                <a:rPr lang="nl-BE" sz="1000" b="0" i="0" u="none" strike="noStrike" cap="none">
                  <a:solidFill>
                    <a:srgbClr val="1B786E"/>
                  </a:solidFill>
                  <a:latin typeface="Roboto"/>
                  <a:ea typeface="Roboto"/>
                  <a:cs typeface="Roboto"/>
                  <a:sym typeface="Roboto"/>
                </a:rPr>
                <a:t>23th of September</a:t>
              </a:r>
              <a:endParaRPr sz="1000" b="0" i="0" u="none" strike="noStrike" cap="none">
                <a:solidFill>
                  <a:srgbClr val="1B786E"/>
                </a:solidFill>
                <a:latin typeface="Roboto"/>
                <a:ea typeface="Roboto"/>
                <a:cs typeface="Roboto"/>
                <a:sym typeface="Roboto"/>
              </a:endParaRPr>
            </a:p>
          </p:txBody>
        </p:sp>
        <p:cxnSp>
          <p:nvCxnSpPr>
            <p:cNvPr id="540" name="Google Shape;540;p14"/>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grpSp>
        <p:nvGrpSpPr>
          <p:cNvPr id="541" name="Google Shape;541;p14"/>
          <p:cNvGrpSpPr/>
          <p:nvPr/>
        </p:nvGrpSpPr>
        <p:grpSpPr>
          <a:xfrm>
            <a:off x="303400" y="2295493"/>
            <a:ext cx="1474877" cy="1530488"/>
            <a:chOff x="1515975" y="2295580"/>
            <a:chExt cx="1525524" cy="2847950"/>
          </a:xfrm>
        </p:grpSpPr>
        <p:sp>
          <p:nvSpPr>
            <p:cNvPr id="542" name="Google Shape;542;p14"/>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4"/>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4"/>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rgbClr val="FFFFFF"/>
                  </a:solidFill>
                  <a:latin typeface="Roboto"/>
                  <a:ea typeface="Roboto"/>
                  <a:cs typeface="Roboto"/>
                  <a:sym typeface="Roboto"/>
                </a:rPr>
                <a:t>Business workshop</a:t>
              </a:r>
              <a:endParaRPr sz="1100" b="1" i="0" u="none" strike="noStrike" cap="none">
                <a:solidFill>
                  <a:srgbClr val="FFFFFF"/>
                </a:solidFill>
                <a:latin typeface="Roboto"/>
                <a:ea typeface="Roboto"/>
                <a:cs typeface="Roboto"/>
                <a:sym typeface="Roboto"/>
              </a:endParaRPr>
            </a:p>
          </p:txBody>
        </p:sp>
        <p:sp>
          <p:nvSpPr>
            <p:cNvPr id="545" name="Google Shape;545;p14"/>
            <p:cNvSpPr txBox="1"/>
            <p:nvPr/>
          </p:nvSpPr>
          <p:spPr>
            <a:xfrm>
              <a:off x="1692702" y="2299320"/>
              <a:ext cx="1212723" cy="26039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000"/>
                <a:buFont typeface="Arial"/>
                <a:buNone/>
              </a:pPr>
              <a:r>
                <a:rPr lang="nl-BE" sz="1000" b="0" i="0" u="none" strike="noStrike" cap="none">
                  <a:solidFill>
                    <a:srgbClr val="1B786E"/>
                  </a:solidFill>
                  <a:latin typeface="Roboto"/>
                  <a:ea typeface="Roboto"/>
                  <a:cs typeface="Roboto"/>
                  <a:sym typeface="Roboto"/>
                </a:rPr>
                <a:t>19th of August</a:t>
              </a:r>
              <a:endParaRPr sz="1400" b="0" i="0" u="none" strike="noStrike" cap="none">
                <a:solidFill>
                  <a:srgbClr val="000000"/>
                </a:solidFill>
                <a:latin typeface="Arial"/>
                <a:ea typeface="Arial"/>
                <a:cs typeface="Arial"/>
                <a:sym typeface="Arial"/>
              </a:endParaRPr>
            </a:p>
          </p:txBody>
        </p:sp>
        <p:cxnSp>
          <p:nvCxnSpPr>
            <p:cNvPr id="546" name="Google Shape;546;p14"/>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sp>
        <p:nvSpPr>
          <p:cNvPr id="547" name="Google Shape;547;p14"/>
          <p:cNvSpPr/>
          <p:nvPr/>
        </p:nvSpPr>
        <p:spPr>
          <a:xfrm>
            <a:off x="6717782" y="3992081"/>
            <a:ext cx="459600" cy="553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4"/>
          <p:cNvSpPr txBox="1"/>
          <p:nvPr/>
        </p:nvSpPr>
        <p:spPr>
          <a:xfrm>
            <a:off x="6543640" y="4545575"/>
            <a:ext cx="807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Today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New iteration of the data model</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554" name="Google Shape;554;p13"/>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5" name="Google Shape;555;p13"/>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6"/>
          <p:cNvSpPr txBox="1">
            <a:spLocks noGrp="1"/>
          </p:cNvSpPr>
          <p:nvPr>
            <p:ph type="title"/>
          </p:nvPr>
        </p:nvSpPr>
        <p:spPr>
          <a:xfrm>
            <a:off x="457800" y="210556"/>
            <a:ext cx="7889564"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Previous iteration of the data model</a:t>
            </a:r>
            <a:endParaRPr sz="2100" b="1">
              <a:latin typeface="Arial"/>
              <a:ea typeface="Arial"/>
              <a:cs typeface="Arial"/>
              <a:sym typeface="Arial"/>
            </a:endParaRPr>
          </a:p>
        </p:txBody>
      </p:sp>
      <p:pic>
        <p:nvPicPr>
          <p:cNvPr id="561" name="Google Shape;561;p16"/>
          <p:cNvPicPr preferRelativeResize="0"/>
          <p:nvPr/>
        </p:nvPicPr>
        <p:blipFill rotWithShape="1">
          <a:blip r:embed="rId3">
            <a:alphaModFix/>
          </a:blip>
          <a:srcRect/>
          <a:stretch/>
        </p:blipFill>
        <p:spPr>
          <a:xfrm>
            <a:off x="557275" y="705649"/>
            <a:ext cx="8029456" cy="4437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7"/>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i="0" u="none" strike="noStrike" cap="none">
                <a:solidFill>
                  <a:srgbClr val="000000"/>
                </a:solidFill>
                <a:latin typeface="Arial"/>
                <a:ea typeface="Arial"/>
                <a:cs typeface="Arial"/>
                <a:sym typeface="Arial"/>
              </a:rPr>
              <a:t>High level changes to the draft model</a:t>
            </a:r>
            <a:endParaRPr sz="2600" b="1" i="0" u="none" strike="noStrike" cap="none">
              <a:solidFill>
                <a:srgbClr val="000000"/>
              </a:solidFill>
              <a:latin typeface="Arial"/>
              <a:ea typeface="Arial"/>
              <a:cs typeface="Arial"/>
              <a:sym typeface="Arial"/>
            </a:endParaRPr>
          </a:p>
        </p:txBody>
      </p:sp>
      <p:pic>
        <p:nvPicPr>
          <p:cNvPr id="567" name="Google Shape;567;p17"/>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568" name="Google Shape;568;p17"/>
          <p:cNvSpPr txBox="1"/>
          <p:nvPr/>
        </p:nvSpPr>
        <p:spPr>
          <a:xfrm>
            <a:off x="514325" y="1586725"/>
            <a:ext cx="3869400" cy="28938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00000"/>
              </a:lnSpc>
              <a:spcBef>
                <a:spcPts val="0"/>
              </a:spcBef>
              <a:spcAft>
                <a:spcPts val="0"/>
              </a:spcAft>
              <a:buClr>
                <a:srgbClr val="000000"/>
              </a:buClr>
              <a:buSzPts val="1100"/>
              <a:buFont typeface="Arial"/>
              <a:buAutoNum type="arabicPeriod"/>
            </a:pPr>
            <a:r>
              <a:rPr lang="nl-BE" sz="1100"/>
              <a:t>Foresee a possibility to guarantee the granularity of the personal data</a:t>
            </a:r>
            <a:endParaRPr sz="1100"/>
          </a:p>
          <a:p>
            <a:pPr marL="457200" marR="0" lvl="0" indent="-298450" algn="l" rtl="0">
              <a:lnSpc>
                <a:spcPct val="100000"/>
              </a:lnSpc>
              <a:spcBef>
                <a:spcPts val="0"/>
              </a:spcBef>
              <a:spcAft>
                <a:spcPts val="0"/>
              </a:spcAft>
              <a:buSzPts val="1100"/>
              <a:buAutoNum type="arabicPeriod"/>
            </a:pPr>
            <a:r>
              <a:rPr lang="nl-BE" sz="1100"/>
              <a:t>Make the link with existing </a:t>
            </a:r>
            <a:r>
              <a:rPr lang="nl-BE" sz="11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data models</a:t>
            </a:r>
            <a:r>
              <a:rPr lang="nl-BE" sz="1100"/>
              <a:t> and reuse as much as possible</a:t>
            </a:r>
            <a:endParaRPr sz="1100"/>
          </a:p>
          <a:p>
            <a:pPr marL="457200" marR="0" lvl="0" indent="-298450" algn="l" rtl="0">
              <a:lnSpc>
                <a:spcPct val="100000"/>
              </a:lnSpc>
              <a:spcBef>
                <a:spcPts val="0"/>
              </a:spcBef>
              <a:spcAft>
                <a:spcPts val="0"/>
              </a:spcAft>
              <a:buSzPts val="1100"/>
              <a:buAutoNum type="arabicPeriod"/>
            </a:pPr>
            <a:r>
              <a:rPr lang="nl-BE" sz="1100"/>
              <a:t>Align the model with GDPR terminology as much as possible by </a:t>
            </a:r>
            <a:endParaRPr sz="1100"/>
          </a:p>
          <a:p>
            <a:pPr marL="914400" marR="0" lvl="1" indent="-298450" algn="l" rtl="0">
              <a:lnSpc>
                <a:spcPct val="100000"/>
              </a:lnSpc>
              <a:spcBef>
                <a:spcPts val="0"/>
              </a:spcBef>
              <a:spcAft>
                <a:spcPts val="0"/>
              </a:spcAft>
              <a:buSzPts val="1100"/>
              <a:buAutoNum type="alphaLcPeriod"/>
            </a:pPr>
            <a:r>
              <a:rPr lang="nl-BE" sz="1100"/>
              <a:t>changing the use of the involved agents;</a:t>
            </a:r>
            <a:endParaRPr sz="1100"/>
          </a:p>
          <a:p>
            <a:pPr marL="914400" marR="0" lvl="1" indent="-298450" algn="l" rtl="0">
              <a:lnSpc>
                <a:spcPct val="100000"/>
              </a:lnSpc>
              <a:spcBef>
                <a:spcPts val="0"/>
              </a:spcBef>
              <a:spcAft>
                <a:spcPts val="0"/>
              </a:spcAft>
              <a:buSzPts val="1100"/>
              <a:buAutoNum type="alphaLcPeriod"/>
            </a:pPr>
            <a:r>
              <a:rPr lang="nl-BE" sz="1100"/>
              <a:t>introducing the </a:t>
            </a:r>
            <a:r>
              <a:rPr lang="nl-BE" sz="11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legal bases</a:t>
            </a:r>
            <a:r>
              <a:rPr lang="nl-BE" sz="1100"/>
              <a:t> of GDPR in the data model; and</a:t>
            </a:r>
            <a:endParaRPr sz="1100"/>
          </a:p>
          <a:p>
            <a:pPr marL="914400" marR="0" lvl="1" indent="-298450" algn="l" rtl="0">
              <a:lnSpc>
                <a:spcPct val="100000"/>
              </a:lnSpc>
              <a:spcBef>
                <a:spcPts val="0"/>
              </a:spcBef>
              <a:spcAft>
                <a:spcPts val="0"/>
              </a:spcAft>
              <a:buSzPts val="1100"/>
              <a:buAutoNum type="alphaLcPeriod"/>
            </a:pPr>
            <a:r>
              <a:rPr lang="nl-BE" sz="1100"/>
              <a:t>adding the class DataRetention to define the retention period of the data</a:t>
            </a:r>
            <a:endParaRPr sz="1100"/>
          </a:p>
          <a:p>
            <a:pPr marL="457200" marR="0" lvl="0" indent="-298450" algn="l" rtl="0">
              <a:lnSpc>
                <a:spcPct val="100000"/>
              </a:lnSpc>
              <a:spcBef>
                <a:spcPts val="0"/>
              </a:spcBef>
              <a:spcAft>
                <a:spcPts val="0"/>
              </a:spcAft>
              <a:buSzPts val="1100"/>
              <a:buAutoNum type="arabicPeriod"/>
            </a:pPr>
            <a:r>
              <a:rPr lang="nl-BE" sz="1100"/>
              <a:t>Propose a solution for the expiry conditions issue and use of CCCEV for unquantifiable conditions</a:t>
            </a:r>
            <a:endParaRPr sz="1100"/>
          </a:p>
          <a:p>
            <a:pPr marL="457200" marR="0" lvl="0" indent="-298450" algn="l" rtl="0">
              <a:lnSpc>
                <a:spcPct val="100000"/>
              </a:lnSpc>
              <a:spcBef>
                <a:spcPts val="0"/>
              </a:spcBef>
              <a:spcAft>
                <a:spcPts val="0"/>
              </a:spcAft>
              <a:buSzPts val="1100"/>
              <a:buAutoNum type="arabicPeriod"/>
            </a:pPr>
            <a:r>
              <a:rPr lang="nl-BE" sz="1100"/>
              <a:t>Elaborate on the enumerations</a:t>
            </a:r>
            <a:endParaRPr sz="1100"/>
          </a:p>
          <a:p>
            <a:pPr marL="457200" marR="0" lvl="0" indent="-298450" algn="l" rtl="0">
              <a:lnSpc>
                <a:spcPct val="100000"/>
              </a:lnSpc>
              <a:spcBef>
                <a:spcPts val="0"/>
              </a:spcBef>
              <a:spcAft>
                <a:spcPts val="0"/>
              </a:spcAft>
              <a:buSzPts val="1100"/>
              <a:buAutoNum type="arabicPeriod"/>
            </a:pPr>
            <a:r>
              <a:rPr lang="nl-BE" sz="1100"/>
              <a:t>Changes to the class PersonalDataHandling</a:t>
            </a:r>
            <a:endParaRPr sz="1100"/>
          </a:p>
          <a:p>
            <a:pPr marL="457200" marR="0" lvl="0" indent="-298450" algn="l" rtl="0">
              <a:lnSpc>
                <a:spcPct val="100000"/>
              </a:lnSpc>
              <a:spcBef>
                <a:spcPts val="0"/>
              </a:spcBef>
              <a:spcAft>
                <a:spcPts val="0"/>
              </a:spcAft>
              <a:buSzPts val="1100"/>
              <a:buAutoNum type="arabicPeriod"/>
            </a:pPr>
            <a:r>
              <a:rPr lang="nl-BE" sz="1100"/>
              <a:t>Deleting the superclass Agent</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8"/>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i="0" u="none" strike="noStrike" cap="none">
                <a:solidFill>
                  <a:srgbClr val="000000"/>
                </a:solidFill>
                <a:latin typeface="Arial"/>
                <a:ea typeface="Arial"/>
                <a:cs typeface="Arial"/>
                <a:sym typeface="Arial"/>
              </a:rPr>
              <a:t>1. Granula</a:t>
            </a:r>
            <a:r>
              <a:rPr lang="nl-BE" sz="2600" b="1"/>
              <a:t>rity of the personal data</a:t>
            </a:r>
            <a:endParaRPr sz="2600" b="1" i="0" u="none" strike="noStrike" cap="none">
              <a:solidFill>
                <a:srgbClr val="000000"/>
              </a:solidFill>
              <a:latin typeface="Arial"/>
              <a:ea typeface="Arial"/>
              <a:cs typeface="Arial"/>
              <a:sym typeface="Arial"/>
            </a:endParaRPr>
          </a:p>
        </p:txBody>
      </p:sp>
      <p:pic>
        <p:nvPicPr>
          <p:cNvPr id="574" name="Google Shape;574;p18"/>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575" name="Google Shape;575;p18"/>
          <p:cNvSpPr txBox="1"/>
          <p:nvPr/>
        </p:nvSpPr>
        <p:spPr>
          <a:xfrm>
            <a:off x="514325" y="1586725"/>
            <a:ext cx="3869400" cy="1708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sz="1100"/>
              <a:t>To maintain a maximal granularity when referring to the </a:t>
            </a:r>
            <a:r>
              <a:rPr lang="nl-BE" sz="1100" b="1"/>
              <a:t>personal data</a:t>
            </a:r>
            <a:r>
              <a:rPr lang="nl-BE" sz="1100"/>
              <a:t>, we will use a </a:t>
            </a:r>
            <a:r>
              <a:rPr lang="nl-BE" sz="1100" b="1"/>
              <a:t>metaclass</a:t>
            </a:r>
            <a:r>
              <a:rPr lang="nl-BE" sz="1100"/>
              <a:t>. A metaclass is a class of which the instances are classes themselves.</a:t>
            </a:r>
            <a:endParaRPr sz="1100"/>
          </a:p>
          <a:p>
            <a:pPr marL="0" marR="0" lvl="0" indent="0" algn="l" rtl="0">
              <a:lnSpc>
                <a:spcPct val="100000"/>
              </a:lnSpc>
              <a:spcBef>
                <a:spcPts val="0"/>
              </a:spcBef>
              <a:spcAft>
                <a:spcPts val="0"/>
              </a:spcAft>
              <a:buNone/>
            </a:pPr>
            <a:endParaRPr sz="1100"/>
          </a:p>
          <a:p>
            <a:pPr marL="0" marR="0" lvl="0" indent="0" algn="l" rtl="0">
              <a:lnSpc>
                <a:spcPct val="100000"/>
              </a:lnSpc>
              <a:spcBef>
                <a:spcPts val="0"/>
              </a:spcBef>
              <a:spcAft>
                <a:spcPts val="0"/>
              </a:spcAft>
              <a:buNone/>
            </a:pPr>
            <a:r>
              <a:rPr lang="nl-BE" sz="1100"/>
              <a:t>Meaning: the metaclass PersonalData can be every class that is personal data.</a:t>
            </a:r>
            <a:endParaRPr sz="1100"/>
          </a:p>
          <a:p>
            <a:pPr marL="0" marR="0" lvl="0" indent="0" algn="l" rtl="0">
              <a:lnSpc>
                <a:spcPct val="100000"/>
              </a:lnSpc>
              <a:spcBef>
                <a:spcPts val="0"/>
              </a:spcBef>
              <a:spcAft>
                <a:spcPts val="0"/>
              </a:spcAft>
              <a:buNone/>
            </a:pPr>
            <a:endParaRPr sz="1100"/>
          </a:p>
          <a:p>
            <a:pPr marL="0" marR="0" lvl="0" indent="0" algn="l" rtl="0">
              <a:lnSpc>
                <a:spcPct val="100000"/>
              </a:lnSpc>
              <a:spcBef>
                <a:spcPts val="0"/>
              </a:spcBef>
              <a:spcAft>
                <a:spcPts val="0"/>
              </a:spcAft>
              <a:buNone/>
            </a:pPr>
            <a:r>
              <a:rPr lang="nl-BE" sz="1100"/>
              <a:t>This PersonalData class can be reused from GConsent as it is also being used as a metaclass in there.</a:t>
            </a:r>
            <a:endParaRPr sz="1100"/>
          </a:p>
        </p:txBody>
      </p:sp>
      <p:pic>
        <p:nvPicPr>
          <p:cNvPr id="576" name="Google Shape;576;p18"/>
          <p:cNvPicPr preferRelativeResize="0"/>
          <p:nvPr/>
        </p:nvPicPr>
        <p:blipFill>
          <a:blip r:embed="rId4">
            <a:alphaModFix/>
          </a:blip>
          <a:stretch>
            <a:fillRect/>
          </a:stretch>
        </p:blipFill>
        <p:spPr>
          <a:xfrm>
            <a:off x="5438178" y="1832563"/>
            <a:ext cx="2839650" cy="1478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107a370b873_0_3"/>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2. Link with existing data models</a:t>
            </a:r>
            <a:endParaRPr sz="2600" b="1" i="0" u="none" strike="noStrike" cap="none">
              <a:solidFill>
                <a:srgbClr val="000000"/>
              </a:solidFill>
              <a:latin typeface="Arial"/>
              <a:ea typeface="Arial"/>
              <a:cs typeface="Arial"/>
              <a:sym typeface="Arial"/>
            </a:endParaRPr>
          </a:p>
        </p:txBody>
      </p:sp>
      <p:pic>
        <p:nvPicPr>
          <p:cNvPr id="582" name="Google Shape;582;g107a370b873_0_3"/>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583" name="Google Shape;583;g107a370b873_0_3"/>
          <p:cNvSpPr txBox="1"/>
          <p:nvPr/>
        </p:nvSpPr>
        <p:spPr>
          <a:xfrm>
            <a:off x="514325" y="1586725"/>
            <a:ext cx="4057800" cy="357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sz="1100"/>
              <a:t>The data model </a:t>
            </a:r>
            <a:r>
              <a:rPr lang="nl-BE" sz="1100" b="1"/>
              <a:t>maximises the reuse of existing vocabularies and data models</a:t>
            </a:r>
            <a:r>
              <a:rPr lang="nl-BE" sz="1100"/>
              <a:t> to:</a:t>
            </a:r>
            <a:endParaRPr sz="1100"/>
          </a:p>
          <a:p>
            <a:pPr marL="457200" marR="0" lvl="0" indent="-298450" algn="l" rtl="0">
              <a:lnSpc>
                <a:spcPct val="100000"/>
              </a:lnSpc>
              <a:spcBef>
                <a:spcPts val="0"/>
              </a:spcBef>
              <a:spcAft>
                <a:spcPts val="0"/>
              </a:spcAft>
              <a:buSzPts val="1100"/>
              <a:buChar char="●"/>
            </a:pPr>
            <a:r>
              <a:rPr lang="nl-BE" sz="1100"/>
              <a:t>substantiate the consistency and linking between models; </a:t>
            </a:r>
            <a:endParaRPr sz="1100"/>
          </a:p>
          <a:p>
            <a:pPr marL="457200" marR="0" lvl="0" indent="-298450" algn="l" rtl="0">
              <a:lnSpc>
                <a:spcPct val="100000"/>
              </a:lnSpc>
              <a:spcBef>
                <a:spcPts val="0"/>
              </a:spcBef>
              <a:spcAft>
                <a:spcPts val="0"/>
              </a:spcAft>
              <a:buSzPts val="1100"/>
              <a:buChar char="●"/>
            </a:pPr>
            <a:r>
              <a:rPr lang="nl-BE" sz="1100"/>
              <a:t>inherit the properties of those classes; and</a:t>
            </a:r>
            <a:endParaRPr sz="1100"/>
          </a:p>
          <a:p>
            <a:pPr marL="457200" marR="0" lvl="0" indent="-298450" algn="l" rtl="0">
              <a:lnSpc>
                <a:spcPct val="100000"/>
              </a:lnSpc>
              <a:spcBef>
                <a:spcPts val="0"/>
              </a:spcBef>
              <a:spcAft>
                <a:spcPts val="0"/>
              </a:spcAft>
              <a:buSzPts val="1100"/>
              <a:buChar char="●"/>
            </a:pPr>
            <a:r>
              <a:rPr lang="nl-BE" sz="1100"/>
              <a:t>avoid duplication of work</a:t>
            </a:r>
            <a:endParaRPr sz="1100"/>
          </a:p>
          <a:p>
            <a:pPr marL="0" marR="0" lvl="0" indent="0" algn="l" rtl="0">
              <a:lnSpc>
                <a:spcPct val="100000"/>
              </a:lnSpc>
              <a:spcBef>
                <a:spcPts val="0"/>
              </a:spcBef>
              <a:spcAft>
                <a:spcPts val="0"/>
              </a:spcAft>
              <a:buNone/>
            </a:pPr>
            <a:endParaRPr sz="1100"/>
          </a:p>
          <a:p>
            <a:pPr marL="0" marR="0" lvl="0" indent="0" algn="l" rtl="0">
              <a:lnSpc>
                <a:spcPct val="100000"/>
              </a:lnSpc>
              <a:spcBef>
                <a:spcPts val="0"/>
              </a:spcBef>
              <a:spcAft>
                <a:spcPts val="0"/>
              </a:spcAft>
              <a:buNone/>
            </a:pPr>
            <a:r>
              <a:rPr lang="nl-BE" sz="1100"/>
              <a:t>The data models that were used within our model are</a:t>
            </a:r>
            <a:endParaRPr sz="1100"/>
          </a:p>
          <a:p>
            <a:pPr marL="457200" marR="0" lvl="0" indent="-298450" algn="l" rtl="0">
              <a:lnSpc>
                <a:spcPct val="100000"/>
              </a:lnSpc>
              <a:spcBef>
                <a:spcPts val="0"/>
              </a:spcBef>
              <a:spcAft>
                <a:spcPts val="0"/>
              </a:spcAft>
              <a:buSzPts val="1100"/>
              <a:buChar char="●"/>
            </a:pPr>
            <a:r>
              <a:rPr lang="nl-BE" sz="1100" b="1"/>
              <a:t>GConsent</a:t>
            </a:r>
            <a:r>
              <a:rPr lang="nl-BE" sz="1100"/>
              <a:t>: ontology for representing consent for GDPR compliance</a:t>
            </a:r>
            <a:endParaRPr sz="1100"/>
          </a:p>
          <a:p>
            <a:pPr marL="457200" marR="0" lvl="0" indent="-298450" algn="l" rtl="0">
              <a:lnSpc>
                <a:spcPct val="100000"/>
              </a:lnSpc>
              <a:spcBef>
                <a:spcPts val="0"/>
              </a:spcBef>
              <a:spcAft>
                <a:spcPts val="0"/>
              </a:spcAft>
              <a:buSzPts val="1100"/>
              <a:buChar char="●"/>
            </a:pPr>
            <a:r>
              <a:rPr lang="nl-BE" sz="1100" b="1"/>
              <a:t>Data Protection Vocabulary (DPV)</a:t>
            </a:r>
            <a:r>
              <a:rPr lang="nl-BE" sz="1100"/>
              <a:t>: provides terms to describe and represent information related to processing of personal data</a:t>
            </a:r>
            <a:endParaRPr sz="1100"/>
          </a:p>
          <a:p>
            <a:pPr marL="457200" marR="0" lvl="0" indent="-298450" algn="l" rtl="0">
              <a:lnSpc>
                <a:spcPct val="100000"/>
              </a:lnSpc>
              <a:spcBef>
                <a:spcPts val="0"/>
              </a:spcBef>
              <a:spcAft>
                <a:spcPts val="0"/>
              </a:spcAft>
              <a:buSzPts val="1100"/>
              <a:buChar char="●"/>
            </a:pPr>
            <a:r>
              <a:rPr lang="nl-BE" sz="1100" b="1"/>
              <a:t>Core Criterion and Core Evidence Vocabulary (CCCEV)</a:t>
            </a:r>
            <a:r>
              <a:rPr lang="nl-BE" sz="1100"/>
              <a:t>: used to respond to these criteria by means of evidences</a:t>
            </a:r>
            <a:endParaRPr sz="1100"/>
          </a:p>
          <a:p>
            <a:pPr marL="457200" marR="0" lvl="0" indent="-298450" algn="l" rtl="0">
              <a:lnSpc>
                <a:spcPct val="100000"/>
              </a:lnSpc>
              <a:spcBef>
                <a:spcPts val="0"/>
              </a:spcBef>
              <a:spcAft>
                <a:spcPts val="0"/>
              </a:spcAft>
              <a:buSzPts val="1100"/>
              <a:buChar char="●"/>
            </a:pPr>
            <a:r>
              <a:rPr lang="nl-BE" sz="1100" b="1"/>
              <a:t>OSLO-Generiek</a:t>
            </a:r>
            <a:r>
              <a:rPr lang="nl-BE" sz="1100"/>
              <a:t>: only one class is used which defines the identity of the responsibles, the planned processing, the purpose, the legal basis and measures to protect a persons data</a:t>
            </a:r>
            <a:endParaRPr sz="1100"/>
          </a:p>
        </p:txBody>
      </p:sp>
      <p:pic>
        <p:nvPicPr>
          <p:cNvPr id="584" name="Google Shape;584;g107a370b873_0_3"/>
          <p:cNvPicPr preferRelativeResize="0"/>
          <p:nvPr/>
        </p:nvPicPr>
        <p:blipFill>
          <a:blip r:embed="rId4">
            <a:alphaModFix/>
          </a:blip>
          <a:stretch>
            <a:fillRect/>
          </a:stretch>
        </p:blipFill>
        <p:spPr>
          <a:xfrm>
            <a:off x="4786999" y="196300"/>
            <a:ext cx="2243175" cy="1695774"/>
          </a:xfrm>
          <a:prstGeom prst="rect">
            <a:avLst/>
          </a:prstGeom>
          <a:noFill/>
          <a:ln>
            <a:noFill/>
          </a:ln>
        </p:spPr>
      </p:pic>
      <p:pic>
        <p:nvPicPr>
          <p:cNvPr id="585" name="Google Shape;585;g107a370b873_0_3"/>
          <p:cNvPicPr preferRelativeResize="0"/>
          <p:nvPr/>
        </p:nvPicPr>
        <p:blipFill>
          <a:blip r:embed="rId5">
            <a:alphaModFix/>
          </a:blip>
          <a:stretch>
            <a:fillRect/>
          </a:stretch>
        </p:blipFill>
        <p:spPr>
          <a:xfrm>
            <a:off x="5955150" y="2008750"/>
            <a:ext cx="3110249" cy="1785525"/>
          </a:xfrm>
          <a:prstGeom prst="rect">
            <a:avLst/>
          </a:prstGeom>
          <a:noFill/>
          <a:ln>
            <a:noFill/>
          </a:ln>
        </p:spPr>
      </p:pic>
      <p:pic>
        <p:nvPicPr>
          <p:cNvPr id="586" name="Google Shape;586;g107a370b873_0_3"/>
          <p:cNvPicPr preferRelativeResize="0"/>
          <p:nvPr/>
        </p:nvPicPr>
        <p:blipFill>
          <a:blip r:embed="rId6">
            <a:alphaModFix/>
          </a:blip>
          <a:stretch>
            <a:fillRect/>
          </a:stretch>
        </p:blipFill>
        <p:spPr>
          <a:xfrm>
            <a:off x="7412149" y="650912"/>
            <a:ext cx="1588950" cy="786550"/>
          </a:xfrm>
          <a:prstGeom prst="rect">
            <a:avLst/>
          </a:prstGeom>
          <a:noFill/>
          <a:ln>
            <a:noFill/>
          </a:ln>
        </p:spPr>
      </p:pic>
      <p:pic>
        <p:nvPicPr>
          <p:cNvPr id="587" name="Google Shape;587;g107a370b873_0_3"/>
          <p:cNvPicPr preferRelativeResize="0"/>
          <p:nvPr/>
        </p:nvPicPr>
        <p:blipFill>
          <a:blip r:embed="rId7">
            <a:alphaModFix/>
          </a:blip>
          <a:stretch>
            <a:fillRect/>
          </a:stretch>
        </p:blipFill>
        <p:spPr>
          <a:xfrm>
            <a:off x="5535425" y="3910950"/>
            <a:ext cx="1494750" cy="116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107a370b873_0_17"/>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3.a Change the use of the involved agents</a:t>
            </a:r>
            <a:endParaRPr sz="2600" b="1" i="0" u="none" strike="noStrike" cap="none">
              <a:solidFill>
                <a:srgbClr val="000000"/>
              </a:solidFill>
              <a:latin typeface="Arial"/>
              <a:ea typeface="Arial"/>
              <a:cs typeface="Arial"/>
              <a:sym typeface="Arial"/>
            </a:endParaRPr>
          </a:p>
        </p:txBody>
      </p:sp>
      <p:pic>
        <p:nvPicPr>
          <p:cNvPr id="593" name="Google Shape;593;g107a370b873_0_17"/>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594" name="Google Shape;594;g107a370b873_0_17"/>
          <p:cNvSpPr txBox="1"/>
          <p:nvPr/>
        </p:nvSpPr>
        <p:spPr>
          <a:xfrm>
            <a:off x="514325" y="1586725"/>
            <a:ext cx="4057800" cy="306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sz="1100" b="1"/>
              <a:t>Data subject, data controller and data processor are three terms that are widely used in GDPR</a:t>
            </a:r>
            <a:r>
              <a:rPr lang="nl-BE" sz="1100"/>
              <a:t>, but also clearly defined. Hence, it is important to use those terms correctly in the model.</a:t>
            </a:r>
            <a:endParaRPr sz="1100"/>
          </a:p>
          <a:p>
            <a:pPr marL="457200" marR="0" lvl="0" indent="-298450" algn="l" rtl="0">
              <a:lnSpc>
                <a:spcPct val="100000"/>
              </a:lnSpc>
              <a:spcBef>
                <a:spcPts val="0"/>
              </a:spcBef>
              <a:spcAft>
                <a:spcPts val="0"/>
              </a:spcAft>
              <a:buSzPts val="1100"/>
              <a:buChar char="●"/>
            </a:pPr>
            <a:r>
              <a:rPr lang="nl-BE" sz="1100"/>
              <a:t>DataSubject: The individual (or category of individuals) whose personal data is being processed</a:t>
            </a:r>
            <a:endParaRPr sz="1100"/>
          </a:p>
          <a:p>
            <a:pPr marL="457200" marR="0" lvl="0" indent="-298450" algn="l" rtl="0">
              <a:lnSpc>
                <a:spcPct val="100000"/>
              </a:lnSpc>
              <a:spcBef>
                <a:spcPts val="0"/>
              </a:spcBef>
              <a:spcAft>
                <a:spcPts val="0"/>
              </a:spcAft>
              <a:buSzPts val="1100"/>
              <a:buChar char="●"/>
            </a:pPr>
            <a:r>
              <a:rPr lang="nl-BE" sz="1100"/>
              <a:t>DataController: Person or organisation that decides (or controls) the purpose(s) of processing personal data.</a:t>
            </a:r>
            <a:endParaRPr sz="1100"/>
          </a:p>
          <a:p>
            <a:pPr marL="457200" marR="0" lvl="0" indent="-298450" algn="l" rtl="0">
              <a:lnSpc>
                <a:spcPct val="100000"/>
              </a:lnSpc>
              <a:spcBef>
                <a:spcPts val="0"/>
              </a:spcBef>
              <a:spcAft>
                <a:spcPts val="0"/>
              </a:spcAft>
              <a:buSzPts val="1100"/>
              <a:buChar char="●"/>
            </a:pPr>
            <a:r>
              <a:rPr lang="nl-BE" sz="1100"/>
              <a:t>DataProcessor: Processes personal data on behalf of the controller.</a:t>
            </a:r>
            <a:endParaRPr sz="1100"/>
          </a:p>
          <a:p>
            <a:pPr marL="0" marR="0" lvl="0" indent="0" algn="l" rtl="0">
              <a:lnSpc>
                <a:spcPct val="100000"/>
              </a:lnSpc>
              <a:spcBef>
                <a:spcPts val="0"/>
              </a:spcBef>
              <a:spcAft>
                <a:spcPts val="0"/>
              </a:spcAft>
              <a:buNone/>
            </a:pPr>
            <a:endParaRPr sz="1100"/>
          </a:p>
          <a:p>
            <a:pPr marL="0" marR="0" lvl="0" indent="0" algn="l" rtl="0">
              <a:lnSpc>
                <a:spcPct val="100000"/>
              </a:lnSpc>
              <a:spcBef>
                <a:spcPts val="0"/>
              </a:spcBef>
              <a:spcAft>
                <a:spcPts val="0"/>
              </a:spcAft>
              <a:buNone/>
            </a:pPr>
            <a:r>
              <a:rPr lang="nl-BE" sz="1100"/>
              <a:t>So, what did we change?</a:t>
            </a:r>
            <a:endParaRPr sz="1100"/>
          </a:p>
          <a:p>
            <a:pPr marL="457200" marR="0" lvl="0" indent="-298450" algn="l" rtl="0">
              <a:lnSpc>
                <a:spcPct val="100000"/>
              </a:lnSpc>
              <a:spcBef>
                <a:spcPts val="0"/>
              </a:spcBef>
              <a:spcAft>
                <a:spcPts val="0"/>
              </a:spcAft>
              <a:buSzPts val="1100"/>
              <a:buChar char="●"/>
            </a:pPr>
            <a:r>
              <a:rPr lang="nl-BE" sz="1100"/>
              <a:t>No DataRequester anymore: both roles (of the organisation sharing and the one requesting) could be defined by the class DataController</a:t>
            </a:r>
            <a:endParaRPr sz="1100"/>
          </a:p>
          <a:p>
            <a:pPr marL="457200" marR="0" lvl="0" indent="-298450" algn="l" rtl="0">
              <a:lnSpc>
                <a:spcPct val="100000"/>
              </a:lnSpc>
              <a:spcBef>
                <a:spcPts val="0"/>
              </a:spcBef>
              <a:spcAft>
                <a:spcPts val="0"/>
              </a:spcAft>
              <a:buSzPts val="1100"/>
              <a:buChar char="●"/>
            </a:pPr>
            <a:r>
              <a:rPr lang="nl-BE" sz="1100"/>
              <a:t>Added DataProcessor for situations in which the controller uses another party to process the data</a:t>
            </a:r>
            <a:endParaRPr sz="1100"/>
          </a:p>
        </p:txBody>
      </p:sp>
      <p:pic>
        <p:nvPicPr>
          <p:cNvPr id="595" name="Google Shape;595;g107a370b873_0_17"/>
          <p:cNvPicPr preferRelativeResize="0"/>
          <p:nvPr/>
        </p:nvPicPr>
        <p:blipFill>
          <a:blip r:embed="rId4">
            <a:alphaModFix/>
          </a:blip>
          <a:stretch>
            <a:fillRect/>
          </a:stretch>
        </p:blipFill>
        <p:spPr>
          <a:xfrm>
            <a:off x="4871749" y="512663"/>
            <a:ext cx="3844650" cy="4118174"/>
          </a:xfrm>
          <a:prstGeom prst="rect">
            <a:avLst/>
          </a:prstGeom>
          <a:noFill/>
          <a:ln>
            <a:noFill/>
          </a:ln>
        </p:spPr>
      </p:pic>
      <p:pic>
        <p:nvPicPr>
          <p:cNvPr id="596" name="Google Shape;596;g107a370b873_0_17"/>
          <p:cNvPicPr preferRelativeResize="0"/>
          <p:nvPr/>
        </p:nvPicPr>
        <p:blipFill>
          <a:blip r:embed="rId5">
            <a:alphaModFix/>
          </a:blip>
          <a:stretch>
            <a:fillRect/>
          </a:stretch>
        </p:blipFill>
        <p:spPr>
          <a:xfrm>
            <a:off x="4871748" y="3132025"/>
            <a:ext cx="1537450" cy="450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
          <p:cNvSpPr/>
          <p:nvPr/>
        </p:nvSpPr>
        <p:spPr>
          <a:xfrm>
            <a:off x="2037100" y="1992838"/>
            <a:ext cx="1568700" cy="15687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
          <p:cNvSpPr/>
          <p:nvPr/>
        </p:nvSpPr>
        <p:spPr>
          <a:xfrm>
            <a:off x="2150975" y="1992838"/>
            <a:ext cx="1568700" cy="15687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3" name="Google Shape;373;p2"/>
          <p:cNvPicPr preferRelativeResize="0"/>
          <p:nvPr/>
        </p:nvPicPr>
        <p:blipFill rotWithShape="1">
          <a:blip r:embed="rId3">
            <a:alphaModFix/>
          </a:blip>
          <a:srcRect/>
          <a:stretch/>
        </p:blipFill>
        <p:spPr>
          <a:xfrm>
            <a:off x="2398063" y="2353798"/>
            <a:ext cx="846775" cy="846775"/>
          </a:xfrm>
          <a:prstGeom prst="rect">
            <a:avLst/>
          </a:prstGeom>
          <a:noFill/>
          <a:ln>
            <a:noFill/>
          </a:ln>
        </p:spPr>
      </p:pic>
      <p:sp>
        <p:nvSpPr>
          <p:cNvPr id="374" name="Google Shape;374;p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Purpose of today</a:t>
            </a:r>
            <a:endParaRPr sz="3200" b="1" i="0" u="none" strike="noStrike" cap="none">
              <a:solidFill>
                <a:srgbClr val="000000"/>
              </a:solidFill>
              <a:latin typeface="Arial"/>
              <a:ea typeface="Arial"/>
              <a:cs typeface="Arial"/>
              <a:sym typeface="Arial"/>
            </a:endParaRPr>
          </a:p>
        </p:txBody>
      </p:sp>
      <p:sp>
        <p:nvSpPr>
          <p:cNvPr id="375" name="Google Shape;375;p2"/>
          <p:cNvSpPr/>
          <p:nvPr/>
        </p:nvSpPr>
        <p:spPr>
          <a:xfrm>
            <a:off x="4361225" y="1976425"/>
            <a:ext cx="35589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chemeClr val="dk1"/>
                </a:solidFill>
                <a:latin typeface="Arial"/>
                <a:ea typeface="Arial"/>
                <a:cs typeface="Arial"/>
                <a:sym typeface="Arial"/>
              </a:rPr>
              <a:t>Summarise the third thematic workshop</a:t>
            </a:r>
            <a:endParaRPr sz="1100" b="0" i="0" u="none" strike="noStrike" cap="none">
              <a:solidFill>
                <a:srgbClr val="000000"/>
              </a:solidFill>
              <a:latin typeface="Arial"/>
              <a:ea typeface="Arial"/>
              <a:cs typeface="Arial"/>
              <a:sym typeface="Arial"/>
            </a:endParaRPr>
          </a:p>
        </p:txBody>
      </p:sp>
      <p:sp>
        <p:nvSpPr>
          <p:cNvPr id="376" name="Google Shape;376;p2"/>
          <p:cNvSpPr/>
          <p:nvPr/>
        </p:nvSpPr>
        <p:spPr>
          <a:xfrm>
            <a:off x="4361225" y="2618200"/>
            <a:ext cx="39942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chemeClr val="dk1"/>
                </a:solidFill>
                <a:latin typeface="Arial"/>
                <a:ea typeface="Arial"/>
                <a:cs typeface="Arial"/>
                <a:sym typeface="Arial"/>
              </a:rPr>
              <a:t>Present the new iteration of the data model</a:t>
            </a:r>
            <a:endParaRPr sz="1100" b="0" i="0" u="none" strike="noStrike" cap="none">
              <a:solidFill>
                <a:srgbClr val="000000"/>
              </a:solidFill>
              <a:latin typeface="Arial"/>
              <a:ea typeface="Arial"/>
              <a:cs typeface="Arial"/>
              <a:sym typeface="Arial"/>
            </a:endParaRPr>
          </a:p>
        </p:txBody>
      </p:sp>
      <p:sp>
        <p:nvSpPr>
          <p:cNvPr id="377" name="Google Shape;377;p2"/>
          <p:cNvSpPr/>
          <p:nvPr/>
        </p:nvSpPr>
        <p:spPr>
          <a:xfrm>
            <a:off x="3770375" y="1886805"/>
            <a:ext cx="457199" cy="451340"/>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8" name="Google Shape;378;p2"/>
          <p:cNvSpPr/>
          <p:nvPr/>
        </p:nvSpPr>
        <p:spPr>
          <a:xfrm>
            <a:off x="3846573" y="1933697"/>
            <a:ext cx="181710" cy="316523"/>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9" name="Google Shape;379;p2"/>
          <p:cNvSpPr/>
          <p:nvPr/>
        </p:nvSpPr>
        <p:spPr>
          <a:xfrm>
            <a:off x="3963804" y="1974730"/>
            <a:ext cx="181710" cy="316521"/>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0" name="Google Shape;380;p2"/>
          <p:cNvSpPr/>
          <p:nvPr/>
        </p:nvSpPr>
        <p:spPr>
          <a:xfrm>
            <a:off x="3770375" y="254569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Arial"/>
              <a:ea typeface="Arial"/>
              <a:cs typeface="Arial"/>
              <a:sym typeface="Arial"/>
            </a:endParaRPr>
          </a:p>
        </p:txBody>
      </p:sp>
      <p:grpSp>
        <p:nvGrpSpPr>
          <p:cNvPr id="381" name="Google Shape;381;p2"/>
          <p:cNvGrpSpPr/>
          <p:nvPr/>
        </p:nvGrpSpPr>
        <p:grpSpPr>
          <a:xfrm>
            <a:off x="3766241" y="3169799"/>
            <a:ext cx="457156" cy="457204"/>
            <a:chOff x="5035550" y="3784600"/>
            <a:chExt cx="422276" cy="420688"/>
          </a:xfrm>
        </p:grpSpPr>
        <p:sp>
          <p:nvSpPr>
            <p:cNvPr id="382" name="Google Shape;382;p2"/>
            <p:cNvSpPr/>
            <p:nvPr/>
          </p:nvSpPr>
          <p:spPr>
            <a:xfrm>
              <a:off x="5035550" y="3784600"/>
              <a:ext cx="422275" cy="420688"/>
            </a:xfrm>
            <a:custGeom>
              <a:avLst/>
              <a:gdLst/>
              <a:ahLst/>
              <a:cxnLst/>
              <a:rect l="l" t="t" r="r" b="b"/>
              <a:pathLst>
                <a:path w="192" h="192" extrusionOk="0">
                  <a:moveTo>
                    <a:pt x="184" y="184"/>
                  </a:moveTo>
                  <a:cubicBezTo>
                    <a:pt x="158" y="184"/>
                    <a:pt x="158" y="184"/>
                    <a:pt x="158" y="184"/>
                  </a:cubicBezTo>
                  <a:cubicBezTo>
                    <a:pt x="154" y="152"/>
                    <a:pt x="154" y="152"/>
                    <a:pt x="154" y="152"/>
                  </a:cubicBezTo>
                  <a:cubicBezTo>
                    <a:pt x="152" y="144"/>
                    <a:pt x="145" y="137"/>
                    <a:pt x="137" y="134"/>
                  </a:cubicBezTo>
                  <a:cubicBezTo>
                    <a:pt x="112" y="126"/>
                    <a:pt x="112" y="126"/>
                    <a:pt x="112" y="126"/>
                  </a:cubicBezTo>
                  <a:cubicBezTo>
                    <a:pt x="109" y="125"/>
                    <a:pt x="106" y="126"/>
                    <a:pt x="103" y="128"/>
                  </a:cubicBezTo>
                  <a:cubicBezTo>
                    <a:pt x="102" y="130"/>
                    <a:pt x="102" y="130"/>
                    <a:pt x="102" y="130"/>
                  </a:cubicBezTo>
                  <a:cubicBezTo>
                    <a:pt x="100" y="132"/>
                    <a:pt x="98" y="133"/>
                    <a:pt x="96" y="133"/>
                  </a:cubicBezTo>
                  <a:cubicBezTo>
                    <a:pt x="93" y="133"/>
                    <a:pt x="91" y="132"/>
                    <a:pt x="89" y="130"/>
                  </a:cubicBezTo>
                  <a:cubicBezTo>
                    <a:pt x="88" y="128"/>
                    <a:pt x="88" y="128"/>
                    <a:pt x="88" y="128"/>
                  </a:cubicBezTo>
                  <a:cubicBezTo>
                    <a:pt x="85" y="126"/>
                    <a:pt x="82" y="125"/>
                    <a:pt x="79" y="126"/>
                  </a:cubicBezTo>
                  <a:cubicBezTo>
                    <a:pt x="69" y="129"/>
                    <a:pt x="69" y="129"/>
                    <a:pt x="69" y="129"/>
                  </a:cubicBezTo>
                  <a:cubicBezTo>
                    <a:pt x="67" y="114"/>
                    <a:pt x="67" y="114"/>
                    <a:pt x="67" y="114"/>
                  </a:cubicBezTo>
                  <a:cubicBezTo>
                    <a:pt x="67" y="113"/>
                    <a:pt x="67" y="113"/>
                    <a:pt x="67" y="113"/>
                  </a:cubicBezTo>
                  <a:cubicBezTo>
                    <a:pt x="65" y="108"/>
                    <a:pt x="61" y="103"/>
                    <a:pt x="55" y="101"/>
                  </a:cubicBezTo>
                  <a:cubicBezTo>
                    <a:pt x="40" y="96"/>
                    <a:pt x="40" y="96"/>
                    <a:pt x="40" y="96"/>
                  </a:cubicBezTo>
                  <a:cubicBezTo>
                    <a:pt x="38" y="95"/>
                    <a:pt x="35" y="96"/>
                    <a:pt x="34" y="98"/>
                  </a:cubicBezTo>
                  <a:cubicBezTo>
                    <a:pt x="32" y="99"/>
                    <a:pt x="32" y="99"/>
                    <a:pt x="32" y="99"/>
                  </a:cubicBezTo>
                  <a:cubicBezTo>
                    <a:pt x="32" y="100"/>
                    <a:pt x="31" y="100"/>
                    <a:pt x="30" y="100"/>
                  </a:cubicBezTo>
                  <a:cubicBezTo>
                    <a:pt x="29" y="100"/>
                    <a:pt x="28" y="100"/>
                    <a:pt x="27" y="99"/>
                  </a:cubicBezTo>
                  <a:cubicBezTo>
                    <a:pt x="26" y="98"/>
                    <a:pt x="26" y="98"/>
                    <a:pt x="26" y="98"/>
                  </a:cubicBezTo>
                  <a:cubicBezTo>
                    <a:pt x="24" y="96"/>
                    <a:pt x="21" y="95"/>
                    <a:pt x="19" y="96"/>
                  </a:cubicBezTo>
                  <a:cubicBezTo>
                    <a:pt x="7" y="100"/>
                    <a:pt x="7" y="100"/>
                    <a:pt x="7" y="100"/>
                  </a:cubicBezTo>
                  <a:cubicBezTo>
                    <a:pt x="7" y="8"/>
                    <a:pt x="7" y="8"/>
                    <a:pt x="7" y="8"/>
                  </a:cubicBezTo>
                  <a:cubicBezTo>
                    <a:pt x="81" y="8"/>
                    <a:pt x="81" y="8"/>
                    <a:pt x="81" y="8"/>
                  </a:cubicBezTo>
                  <a:cubicBezTo>
                    <a:pt x="81" y="0"/>
                    <a:pt x="81" y="0"/>
                    <a:pt x="81" y="0"/>
                  </a:cubicBezTo>
                  <a:cubicBezTo>
                    <a:pt x="0" y="0"/>
                    <a:pt x="0" y="0"/>
                    <a:pt x="0" y="0"/>
                  </a:cubicBezTo>
                  <a:cubicBezTo>
                    <a:pt x="0" y="192"/>
                    <a:pt x="0" y="192"/>
                    <a:pt x="0" y="192"/>
                  </a:cubicBezTo>
                  <a:cubicBezTo>
                    <a:pt x="40" y="192"/>
                    <a:pt x="40" y="192"/>
                    <a:pt x="40" y="192"/>
                  </a:cubicBezTo>
                  <a:cubicBezTo>
                    <a:pt x="44" y="155"/>
                    <a:pt x="44" y="155"/>
                    <a:pt x="44" y="155"/>
                  </a:cubicBezTo>
                  <a:cubicBezTo>
                    <a:pt x="46" y="149"/>
                    <a:pt x="51" y="144"/>
                    <a:pt x="57" y="142"/>
                  </a:cubicBezTo>
                  <a:cubicBezTo>
                    <a:pt x="81" y="134"/>
                    <a:pt x="81" y="134"/>
                    <a:pt x="81" y="134"/>
                  </a:cubicBezTo>
                  <a:cubicBezTo>
                    <a:pt x="82" y="134"/>
                    <a:pt x="82" y="134"/>
                    <a:pt x="82" y="134"/>
                  </a:cubicBezTo>
                  <a:cubicBezTo>
                    <a:pt x="82" y="134"/>
                    <a:pt x="82" y="134"/>
                    <a:pt x="82" y="134"/>
                  </a:cubicBezTo>
                  <a:cubicBezTo>
                    <a:pt x="84" y="136"/>
                    <a:pt x="84" y="136"/>
                    <a:pt x="84" y="136"/>
                  </a:cubicBezTo>
                  <a:cubicBezTo>
                    <a:pt x="87" y="139"/>
                    <a:pt x="91" y="141"/>
                    <a:pt x="96" y="141"/>
                  </a:cubicBezTo>
                  <a:cubicBezTo>
                    <a:pt x="100" y="141"/>
                    <a:pt x="104" y="139"/>
                    <a:pt x="107" y="136"/>
                  </a:cubicBezTo>
                  <a:cubicBezTo>
                    <a:pt x="109" y="134"/>
                    <a:pt x="109" y="134"/>
                    <a:pt x="109" y="134"/>
                  </a:cubicBezTo>
                  <a:cubicBezTo>
                    <a:pt x="109" y="134"/>
                    <a:pt x="109" y="134"/>
                    <a:pt x="109" y="134"/>
                  </a:cubicBezTo>
                  <a:cubicBezTo>
                    <a:pt x="109" y="134"/>
                    <a:pt x="109" y="134"/>
                    <a:pt x="109" y="134"/>
                  </a:cubicBezTo>
                  <a:cubicBezTo>
                    <a:pt x="134" y="142"/>
                    <a:pt x="134" y="142"/>
                    <a:pt x="134" y="142"/>
                  </a:cubicBezTo>
                  <a:cubicBezTo>
                    <a:pt x="140" y="144"/>
                    <a:pt x="145" y="149"/>
                    <a:pt x="146" y="154"/>
                  </a:cubicBezTo>
                  <a:cubicBezTo>
                    <a:pt x="151" y="192"/>
                    <a:pt x="151" y="192"/>
                    <a:pt x="151" y="192"/>
                  </a:cubicBezTo>
                  <a:cubicBezTo>
                    <a:pt x="192" y="192"/>
                    <a:pt x="192" y="192"/>
                    <a:pt x="192" y="192"/>
                  </a:cubicBezTo>
                  <a:cubicBezTo>
                    <a:pt x="192" y="88"/>
                    <a:pt x="192" y="88"/>
                    <a:pt x="192" y="88"/>
                  </a:cubicBezTo>
                  <a:cubicBezTo>
                    <a:pt x="184" y="88"/>
                    <a:pt x="184" y="88"/>
                    <a:pt x="184" y="88"/>
                  </a:cubicBezTo>
                  <a:lnTo>
                    <a:pt x="184" y="184"/>
                  </a:lnTo>
                  <a:close/>
                  <a:moveTo>
                    <a:pt x="33" y="184"/>
                  </a:moveTo>
                  <a:cubicBezTo>
                    <a:pt x="7" y="184"/>
                    <a:pt x="7" y="184"/>
                    <a:pt x="7" y="184"/>
                  </a:cubicBezTo>
                  <a:cubicBezTo>
                    <a:pt x="7" y="109"/>
                    <a:pt x="7" y="109"/>
                    <a:pt x="7" y="109"/>
                  </a:cubicBezTo>
                  <a:cubicBezTo>
                    <a:pt x="21" y="104"/>
                    <a:pt x="21" y="104"/>
                    <a:pt x="21" y="104"/>
                  </a:cubicBezTo>
                  <a:cubicBezTo>
                    <a:pt x="21" y="105"/>
                    <a:pt x="21" y="105"/>
                    <a:pt x="21" y="105"/>
                  </a:cubicBezTo>
                  <a:cubicBezTo>
                    <a:pt x="24" y="107"/>
                    <a:pt x="27" y="108"/>
                    <a:pt x="30" y="108"/>
                  </a:cubicBezTo>
                  <a:cubicBezTo>
                    <a:pt x="33" y="108"/>
                    <a:pt x="36" y="107"/>
                    <a:pt x="38" y="105"/>
                  </a:cubicBezTo>
                  <a:cubicBezTo>
                    <a:pt x="39" y="104"/>
                    <a:pt x="39" y="104"/>
                    <a:pt x="39" y="104"/>
                  </a:cubicBezTo>
                  <a:cubicBezTo>
                    <a:pt x="53" y="109"/>
                    <a:pt x="53" y="109"/>
                    <a:pt x="53" y="109"/>
                  </a:cubicBezTo>
                  <a:cubicBezTo>
                    <a:pt x="56" y="110"/>
                    <a:pt x="58" y="112"/>
                    <a:pt x="59" y="115"/>
                  </a:cubicBezTo>
                  <a:cubicBezTo>
                    <a:pt x="61" y="132"/>
                    <a:pt x="61" y="132"/>
                    <a:pt x="61" y="132"/>
                  </a:cubicBezTo>
                  <a:cubicBezTo>
                    <a:pt x="54" y="134"/>
                    <a:pt x="54" y="134"/>
                    <a:pt x="54" y="134"/>
                  </a:cubicBezTo>
                  <a:cubicBezTo>
                    <a:pt x="46" y="137"/>
                    <a:pt x="39" y="144"/>
                    <a:pt x="37" y="153"/>
                  </a:cubicBezTo>
                  <a:lnTo>
                    <a:pt x="33" y="18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83" name="Google Shape;383;p2"/>
            <p:cNvSpPr/>
            <p:nvPr/>
          </p:nvSpPr>
          <p:spPr>
            <a:xfrm>
              <a:off x="5195888" y="3919538"/>
              <a:ext cx="98425" cy="134938"/>
            </a:xfrm>
            <a:custGeom>
              <a:avLst/>
              <a:gdLst/>
              <a:ahLst/>
              <a:cxnLst/>
              <a:rect l="l" t="t" r="r" b="b"/>
              <a:pathLst>
                <a:path w="45" h="61" extrusionOk="0">
                  <a:moveTo>
                    <a:pt x="23" y="0"/>
                  </a:moveTo>
                  <a:cubicBezTo>
                    <a:pt x="10" y="0"/>
                    <a:pt x="0" y="11"/>
                    <a:pt x="0" y="25"/>
                  </a:cubicBezTo>
                  <a:cubicBezTo>
                    <a:pt x="0" y="38"/>
                    <a:pt x="3" y="48"/>
                    <a:pt x="8" y="53"/>
                  </a:cubicBezTo>
                  <a:cubicBezTo>
                    <a:pt x="12" y="58"/>
                    <a:pt x="16" y="61"/>
                    <a:pt x="23" y="61"/>
                  </a:cubicBezTo>
                  <a:cubicBezTo>
                    <a:pt x="30" y="61"/>
                    <a:pt x="34" y="57"/>
                    <a:pt x="38" y="53"/>
                  </a:cubicBezTo>
                  <a:cubicBezTo>
                    <a:pt x="43" y="48"/>
                    <a:pt x="45" y="38"/>
                    <a:pt x="45" y="25"/>
                  </a:cubicBezTo>
                  <a:cubicBezTo>
                    <a:pt x="45" y="11"/>
                    <a:pt x="35" y="0"/>
                    <a:pt x="23" y="0"/>
                  </a:cubicBezTo>
                  <a:close/>
                  <a:moveTo>
                    <a:pt x="23" y="54"/>
                  </a:moveTo>
                  <a:cubicBezTo>
                    <a:pt x="20" y="54"/>
                    <a:pt x="18" y="52"/>
                    <a:pt x="14" y="48"/>
                  </a:cubicBezTo>
                  <a:cubicBezTo>
                    <a:pt x="10" y="44"/>
                    <a:pt x="8" y="36"/>
                    <a:pt x="8" y="25"/>
                  </a:cubicBezTo>
                  <a:cubicBezTo>
                    <a:pt x="8" y="15"/>
                    <a:pt x="15" y="8"/>
                    <a:pt x="23" y="8"/>
                  </a:cubicBezTo>
                  <a:cubicBezTo>
                    <a:pt x="31" y="8"/>
                    <a:pt x="37" y="15"/>
                    <a:pt x="37" y="25"/>
                  </a:cubicBezTo>
                  <a:cubicBezTo>
                    <a:pt x="37" y="35"/>
                    <a:pt x="35" y="44"/>
                    <a:pt x="32" y="48"/>
                  </a:cubicBezTo>
                  <a:cubicBezTo>
                    <a:pt x="28" y="52"/>
                    <a:pt x="26" y="54"/>
                    <a:pt x="23" y="5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84" name="Google Shape;384;p2"/>
            <p:cNvSpPr/>
            <p:nvPr/>
          </p:nvSpPr>
          <p:spPr>
            <a:xfrm>
              <a:off x="5068888" y="3898900"/>
              <a:ext cx="65088" cy="88900"/>
            </a:xfrm>
            <a:custGeom>
              <a:avLst/>
              <a:gdLst/>
              <a:ahLst/>
              <a:cxnLst/>
              <a:rect l="l" t="t" r="r" b="b"/>
              <a:pathLst>
                <a:path w="30" h="41" extrusionOk="0">
                  <a:moveTo>
                    <a:pt x="0" y="17"/>
                  </a:moveTo>
                  <a:cubicBezTo>
                    <a:pt x="0" y="25"/>
                    <a:pt x="1" y="31"/>
                    <a:pt x="5" y="35"/>
                  </a:cubicBezTo>
                  <a:cubicBezTo>
                    <a:pt x="7" y="38"/>
                    <a:pt x="10" y="41"/>
                    <a:pt x="15" y="41"/>
                  </a:cubicBezTo>
                  <a:cubicBezTo>
                    <a:pt x="20" y="41"/>
                    <a:pt x="23" y="38"/>
                    <a:pt x="25" y="35"/>
                  </a:cubicBezTo>
                  <a:cubicBezTo>
                    <a:pt x="29" y="31"/>
                    <a:pt x="30" y="25"/>
                    <a:pt x="30" y="17"/>
                  </a:cubicBezTo>
                  <a:cubicBezTo>
                    <a:pt x="30" y="7"/>
                    <a:pt x="24" y="0"/>
                    <a:pt x="15" y="0"/>
                  </a:cubicBezTo>
                  <a:cubicBezTo>
                    <a:pt x="6" y="0"/>
                    <a:pt x="0" y="7"/>
                    <a:pt x="0" y="17"/>
                  </a:cubicBezTo>
                  <a:close/>
                  <a:moveTo>
                    <a:pt x="15" y="33"/>
                  </a:moveTo>
                  <a:cubicBezTo>
                    <a:pt x="14" y="33"/>
                    <a:pt x="13" y="33"/>
                    <a:pt x="11" y="30"/>
                  </a:cubicBezTo>
                  <a:cubicBezTo>
                    <a:pt x="9" y="28"/>
                    <a:pt x="8" y="23"/>
                    <a:pt x="8" y="17"/>
                  </a:cubicBezTo>
                  <a:cubicBezTo>
                    <a:pt x="8" y="12"/>
                    <a:pt x="11" y="8"/>
                    <a:pt x="15" y="8"/>
                  </a:cubicBezTo>
                  <a:cubicBezTo>
                    <a:pt x="19" y="8"/>
                    <a:pt x="23" y="12"/>
                    <a:pt x="23" y="17"/>
                  </a:cubicBezTo>
                  <a:cubicBezTo>
                    <a:pt x="23" y="23"/>
                    <a:pt x="21" y="27"/>
                    <a:pt x="20" y="30"/>
                  </a:cubicBezTo>
                  <a:cubicBezTo>
                    <a:pt x="17" y="33"/>
                    <a:pt x="16" y="33"/>
                    <a:pt x="15"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85" name="Google Shape;385;p2"/>
            <p:cNvSpPr/>
            <p:nvPr/>
          </p:nvSpPr>
          <p:spPr>
            <a:xfrm>
              <a:off x="5237163" y="3784600"/>
              <a:ext cx="220663" cy="242888"/>
            </a:xfrm>
            <a:custGeom>
              <a:avLst/>
              <a:gdLst/>
              <a:ahLst/>
              <a:cxnLst/>
              <a:rect l="l" t="t" r="r" b="b"/>
              <a:pathLst>
                <a:path w="139" h="153" extrusionOk="0">
                  <a:moveTo>
                    <a:pt x="0" y="0"/>
                  </a:moveTo>
                  <a:lnTo>
                    <a:pt x="0" y="74"/>
                  </a:lnTo>
                  <a:lnTo>
                    <a:pt x="10" y="74"/>
                  </a:lnTo>
                  <a:lnTo>
                    <a:pt x="10" y="9"/>
                  </a:lnTo>
                  <a:lnTo>
                    <a:pt x="128" y="9"/>
                  </a:lnTo>
                  <a:lnTo>
                    <a:pt x="128" y="98"/>
                  </a:lnTo>
                  <a:lnTo>
                    <a:pt x="108" y="98"/>
                  </a:lnTo>
                  <a:lnTo>
                    <a:pt x="78" y="130"/>
                  </a:lnTo>
                  <a:lnTo>
                    <a:pt x="78" y="98"/>
                  </a:lnTo>
                  <a:lnTo>
                    <a:pt x="49" y="98"/>
                  </a:lnTo>
                  <a:lnTo>
                    <a:pt x="49" y="109"/>
                  </a:lnTo>
                  <a:lnTo>
                    <a:pt x="67" y="109"/>
                  </a:lnTo>
                  <a:lnTo>
                    <a:pt x="67" y="153"/>
                  </a:lnTo>
                  <a:lnTo>
                    <a:pt x="112" y="109"/>
                  </a:lnTo>
                  <a:lnTo>
                    <a:pt x="139" y="109"/>
                  </a:lnTo>
                  <a:lnTo>
                    <a:pt x="139" y="0"/>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86" name="Google Shape;386;p2"/>
            <p:cNvSpPr/>
            <p:nvPr/>
          </p:nvSpPr>
          <p:spPr>
            <a:xfrm>
              <a:off x="5294313" y="3843338"/>
              <a:ext cx="103200" cy="17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87" name="Google Shape;387;p2"/>
            <p:cNvSpPr/>
            <p:nvPr/>
          </p:nvSpPr>
          <p:spPr>
            <a:xfrm>
              <a:off x="5294313" y="3879850"/>
              <a:ext cx="103200" cy="15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388" name="Google Shape;388;p2"/>
          <p:cNvSpPr txBox="1"/>
          <p:nvPr/>
        </p:nvSpPr>
        <p:spPr>
          <a:xfrm>
            <a:off x="4361215" y="3212811"/>
            <a:ext cx="425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chemeClr val="dk1"/>
                </a:solidFill>
                <a:latin typeface="Arial"/>
                <a:ea typeface="Arial"/>
                <a:cs typeface="Arial"/>
                <a:sym typeface="Arial"/>
              </a:rPr>
              <a:t>Test use cases of the previous workshop on the model</a:t>
            </a:r>
            <a:endParaRPr sz="1100" b="1" i="0" u="none" strike="noStrike" cap="none">
              <a:solidFill>
                <a:schemeClr val="dk1"/>
              </a:solidFill>
              <a:latin typeface="Arial"/>
              <a:ea typeface="Arial"/>
              <a:cs typeface="Arial"/>
              <a:sym typeface="Arial"/>
            </a:endParaRPr>
          </a:p>
        </p:txBody>
      </p:sp>
      <p:sp>
        <p:nvSpPr>
          <p:cNvPr id="389" name="Google Shape;389;p2"/>
          <p:cNvSpPr/>
          <p:nvPr/>
        </p:nvSpPr>
        <p:spPr>
          <a:xfrm>
            <a:off x="3766250" y="3848575"/>
            <a:ext cx="457200" cy="457200"/>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0" name="Google Shape;390;p2"/>
          <p:cNvSpPr/>
          <p:nvPr/>
        </p:nvSpPr>
        <p:spPr>
          <a:xfrm>
            <a:off x="4361225" y="3941125"/>
            <a:ext cx="43527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1" i="0" u="none" strike="noStrike" cap="none">
                <a:solidFill>
                  <a:srgbClr val="373636"/>
                </a:solidFill>
                <a:latin typeface="Arial"/>
                <a:ea typeface="Arial"/>
                <a:cs typeface="Arial"/>
                <a:sym typeface="Arial"/>
              </a:rPr>
              <a:t>Elaborate on definition &amp; resolution</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107a370b873_0_27"/>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3.c Introducing the legal basisses of GDPR in the data model </a:t>
            </a:r>
            <a:endParaRPr sz="2600" b="1" i="0" u="none" strike="noStrike" cap="none">
              <a:solidFill>
                <a:srgbClr val="000000"/>
              </a:solidFill>
              <a:latin typeface="Arial"/>
              <a:ea typeface="Arial"/>
              <a:cs typeface="Arial"/>
              <a:sym typeface="Arial"/>
            </a:endParaRPr>
          </a:p>
        </p:txBody>
      </p:sp>
      <p:pic>
        <p:nvPicPr>
          <p:cNvPr id="602" name="Google Shape;602;g107a370b873_0_27"/>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03" name="Google Shape;603;g107a370b873_0_27"/>
          <p:cNvSpPr txBox="1"/>
          <p:nvPr/>
        </p:nvSpPr>
        <p:spPr>
          <a:xfrm>
            <a:off x="514325" y="1586725"/>
            <a:ext cx="4057800" cy="323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sz="1100"/>
              <a:t>GDPR defines six lawful basis for the processing of personal data, with consent only being one of those.</a:t>
            </a:r>
            <a:endParaRPr sz="1100"/>
          </a:p>
          <a:p>
            <a:pPr marL="457200" marR="0" lvl="0" indent="-285750" algn="l" rtl="0">
              <a:lnSpc>
                <a:spcPct val="100000"/>
              </a:lnSpc>
              <a:spcBef>
                <a:spcPts val="0"/>
              </a:spcBef>
              <a:spcAft>
                <a:spcPts val="0"/>
              </a:spcAft>
              <a:buSzPts val="900"/>
              <a:buAutoNum type="arabicPeriod"/>
            </a:pPr>
            <a:r>
              <a:rPr lang="nl-BE" sz="900" b="1"/>
              <a:t>Consent:</a:t>
            </a:r>
            <a:r>
              <a:rPr lang="nl-BE" sz="900"/>
              <a:t> individual gives clear consent to process their personal data for a specific purpose</a:t>
            </a:r>
            <a:endParaRPr sz="900"/>
          </a:p>
          <a:p>
            <a:pPr marL="457200" marR="0" lvl="0" indent="-285750" algn="l" rtl="0">
              <a:lnSpc>
                <a:spcPct val="100000"/>
              </a:lnSpc>
              <a:spcBef>
                <a:spcPts val="0"/>
              </a:spcBef>
              <a:spcAft>
                <a:spcPts val="0"/>
              </a:spcAft>
              <a:buSzPts val="900"/>
              <a:buAutoNum type="arabicPeriod"/>
            </a:pPr>
            <a:r>
              <a:rPr lang="nl-BE" sz="900" b="1"/>
              <a:t>Contract: </a:t>
            </a:r>
            <a:r>
              <a:rPr lang="nl-BE" sz="900"/>
              <a:t>the processing is necessary for a contract you have or will have</a:t>
            </a:r>
            <a:endParaRPr sz="900"/>
          </a:p>
          <a:p>
            <a:pPr marL="457200" marR="0" lvl="0" indent="-285750" algn="l" rtl="0">
              <a:lnSpc>
                <a:spcPct val="100000"/>
              </a:lnSpc>
              <a:spcBef>
                <a:spcPts val="0"/>
              </a:spcBef>
              <a:spcAft>
                <a:spcPts val="0"/>
              </a:spcAft>
              <a:buSzPts val="900"/>
              <a:buAutoNum type="arabicPeriod"/>
            </a:pPr>
            <a:r>
              <a:rPr lang="nl-BE" sz="900" b="1"/>
              <a:t>Legal obligation: </a:t>
            </a:r>
            <a:r>
              <a:rPr lang="nl-BE" sz="900"/>
              <a:t>processing is</a:t>
            </a:r>
            <a:r>
              <a:rPr lang="nl-BE" sz="900" b="1"/>
              <a:t> </a:t>
            </a:r>
            <a:r>
              <a:rPr lang="nl-BE" sz="900"/>
              <a:t>necessary to comply with the law</a:t>
            </a:r>
            <a:endParaRPr sz="900"/>
          </a:p>
          <a:p>
            <a:pPr marL="457200" marR="0" lvl="0" indent="-285750" algn="l" rtl="0">
              <a:lnSpc>
                <a:spcPct val="100000"/>
              </a:lnSpc>
              <a:spcBef>
                <a:spcPts val="0"/>
              </a:spcBef>
              <a:spcAft>
                <a:spcPts val="0"/>
              </a:spcAft>
              <a:buSzPts val="900"/>
              <a:buAutoNum type="arabicPeriod"/>
            </a:pPr>
            <a:r>
              <a:rPr lang="nl-BE" sz="900" b="1"/>
              <a:t>Vital interest: </a:t>
            </a:r>
            <a:r>
              <a:rPr lang="nl-BE" sz="900"/>
              <a:t>to protect someone’s life</a:t>
            </a:r>
            <a:endParaRPr sz="900"/>
          </a:p>
          <a:p>
            <a:pPr marL="457200" marR="0" lvl="0" indent="-285750" algn="l" rtl="0">
              <a:lnSpc>
                <a:spcPct val="100000"/>
              </a:lnSpc>
              <a:spcBef>
                <a:spcPts val="0"/>
              </a:spcBef>
              <a:spcAft>
                <a:spcPts val="0"/>
              </a:spcAft>
              <a:buSzPts val="900"/>
              <a:buAutoNum type="arabicPeriod"/>
            </a:pPr>
            <a:r>
              <a:rPr lang="nl-BE" sz="900" b="1"/>
              <a:t>Public task: </a:t>
            </a:r>
            <a:r>
              <a:rPr lang="nl-BE" sz="900"/>
              <a:t>to perform a task in the public interest or for your official functions, and the task/function has a clear basis in law</a:t>
            </a:r>
            <a:endParaRPr sz="900"/>
          </a:p>
          <a:p>
            <a:pPr marL="457200" marR="0" lvl="0" indent="-285750" algn="l" rtl="0">
              <a:lnSpc>
                <a:spcPct val="100000"/>
              </a:lnSpc>
              <a:spcBef>
                <a:spcPts val="0"/>
              </a:spcBef>
              <a:spcAft>
                <a:spcPts val="0"/>
              </a:spcAft>
              <a:buSzPts val="900"/>
              <a:buAutoNum type="arabicPeriod"/>
            </a:pPr>
            <a:r>
              <a:rPr lang="nl-BE" sz="900" b="1"/>
              <a:t>Legitimate interests: </a:t>
            </a:r>
            <a:r>
              <a:rPr lang="nl-BE" sz="900"/>
              <a:t>for legitimate interests of you or a third party, unless a good reason to protect the data overrides it</a:t>
            </a:r>
            <a:endParaRPr sz="900"/>
          </a:p>
          <a:p>
            <a:pPr marL="0" marR="0" lvl="0" indent="0" algn="l" rtl="0">
              <a:lnSpc>
                <a:spcPct val="100000"/>
              </a:lnSpc>
              <a:spcBef>
                <a:spcPts val="0"/>
              </a:spcBef>
              <a:spcAft>
                <a:spcPts val="0"/>
              </a:spcAft>
              <a:buNone/>
            </a:pPr>
            <a:endParaRPr sz="900"/>
          </a:p>
          <a:p>
            <a:pPr marL="0" lvl="0" indent="0" algn="l" rtl="0">
              <a:spcBef>
                <a:spcPts val="0"/>
              </a:spcBef>
              <a:spcAft>
                <a:spcPts val="0"/>
              </a:spcAft>
              <a:buNone/>
            </a:pPr>
            <a:r>
              <a:rPr lang="nl-BE" sz="1100"/>
              <a:t>So, what did we change?</a:t>
            </a:r>
            <a:endParaRPr sz="1100"/>
          </a:p>
          <a:p>
            <a:pPr marL="457200" marR="0" lvl="0" indent="-298450" algn="l" rtl="0">
              <a:lnSpc>
                <a:spcPct val="100000"/>
              </a:lnSpc>
              <a:spcBef>
                <a:spcPts val="0"/>
              </a:spcBef>
              <a:spcAft>
                <a:spcPts val="0"/>
              </a:spcAft>
              <a:buSzPts val="1100"/>
              <a:buChar char="●"/>
            </a:pPr>
            <a:r>
              <a:rPr lang="nl-BE" sz="1100"/>
              <a:t>Added the class LegalBasis as a superclass of Consent</a:t>
            </a:r>
            <a:endParaRPr sz="1100"/>
          </a:p>
          <a:p>
            <a:pPr marL="457200" marR="0" lvl="0" indent="-298450" algn="l" rtl="0">
              <a:lnSpc>
                <a:spcPct val="100000"/>
              </a:lnSpc>
              <a:spcBef>
                <a:spcPts val="0"/>
              </a:spcBef>
              <a:spcAft>
                <a:spcPts val="0"/>
              </a:spcAft>
              <a:buSzPts val="1100"/>
              <a:buChar char="●"/>
            </a:pPr>
            <a:r>
              <a:rPr lang="nl-BE" sz="1100"/>
              <a:t>Added it as an attribute to the classes PersonalDataHandling and DataRetention (next slide), defining the legal basis on which the data handling or retention is based</a:t>
            </a:r>
            <a:endParaRPr sz="1100"/>
          </a:p>
        </p:txBody>
      </p:sp>
      <p:pic>
        <p:nvPicPr>
          <p:cNvPr id="604" name="Google Shape;604;g107a370b873_0_27"/>
          <p:cNvPicPr preferRelativeResize="0"/>
          <p:nvPr/>
        </p:nvPicPr>
        <p:blipFill>
          <a:blip r:embed="rId4">
            <a:alphaModFix/>
          </a:blip>
          <a:stretch>
            <a:fillRect/>
          </a:stretch>
        </p:blipFill>
        <p:spPr>
          <a:xfrm>
            <a:off x="4863950" y="726350"/>
            <a:ext cx="1916300" cy="860375"/>
          </a:xfrm>
          <a:prstGeom prst="rect">
            <a:avLst/>
          </a:prstGeom>
          <a:noFill/>
          <a:ln>
            <a:noFill/>
          </a:ln>
        </p:spPr>
      </p:pic>
      <p:pic>
        <p:nvPicPr>
          <p:cNvPr id="605" name="Google Shape;605;g107a370b873_0_27"/>
          <p:cNvPicPr preferRelativeResize="0"/>
          <p:nvPr/>
        </p:nvPicPr>
        <p:blipFill>
          <a:blip r:embed="rId5">
            <a:alphaModFix/>
          </a:blip>
          <a:stretch>
            <a:fillRect/>
          </a:stretch>
        </p:blipFill>
        <p:spPr>
          <a:xfrm>
            <a:off x="4863950" y="2423750"/>
            <a:ext cx="3988100" cy="2262675"/>
          </a:xfrm>
          <a:prstGeom prst="rect">
            <a:avLst/>
          </a:prstGeom>
          <a:noFill/>
          <a:ln>
            <a:noFill/>
          </a:ln>
        </p:spPr>
      </p:pic>
      <p:pic>
        <p:nvPicPr>
          <p:cNvPr id="606" name="Google Shape;606;g107a370b873_0_27"/>
          <p:cNvPicPr preferRelativeResize="0"/>
          <p:nvPr/>
        </p:nvPicPr>
        <p:blipFill>
          <a:blip r:embed="rId6">
            <a:alphaModFix/>
          </a:blip>
          <a:stretch>
            <a:fillRect/>
          </a:stretch>
        </p:blipFill>
        <p:spPr>
          <a:xfrm>
            <a:off x="7167798" y="226874"/>
            <a:ext cx="1684250" cy="185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107a370b873_0_33"/>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3.d Adding the class DataRetention</a:t>
            </a:r>
            <a:endParaRPr sz="2600" b="1" i="0" u="none" strike="noStrike" cap="none">
              <a:solidFill>
                <a:srgbClr val="000000"/>
              </a:solidFill>
              <a:latin typeface="Arial"/>
              <a:ea typeface="Arial"/>
              <a:cs typeface="Arial"/>
              <a:sym typeface="Arial"/>
            </a:endParaRPr>
          </a:p>
        </p:txBody>
      </p:sp>
      <p:pic>
        <p:nvPicPr>
          <p:cNvPr id="612" name="Google Shape;612;g107a370b873_0_33"/>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13" name="Google Shape;613;g107a370b873_0_33"/>
          <p:cNvSpPr txBox="1"/>
          <p:nvPr/>
        </p:nvSpPr>
        <p:spPr>
          <a:xfrm>
            <a:off x="514325" y="1586725"/>
            <a:ext cx="4057800" cy="2385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sz="1100"/>
              <a:t>Added the class DataRetention to the model to</a:t>
            </a:r>
            <a:endParaRPr sz="1100"/>
          </a:p>
          <a:p>
            <a:pPr marL="457200" marR="0" lvl="0" indent="-298450" algn="l" rtl="0">
              <a:lnSpc>
                <a:spcPct val="100000"/>
              </a:lnSpc>
              <a:spcBef>
                <a:spcPts val="0"/>
              </a:spcBef>
              <a:spcAft>
                <a:spcPts val="0"/>
              </a:spcAft>
              <a:buSzPts val="1100"/>
              <a:buChar char="●"/>
            </a:pPr>
            <a:r>
              <a:rPr lang="nl-BE" sz="1100"/>
              <a:t>indicate in the model if data needs to be kept longer than for the sole purpose of the consent; and</a:t>
            </a:r>
            <a:endParaRPr sz="1100"/>
          </a:p>
          <a:p>
            <a:pPr marL="457200" marR="0" lvl="0" indent="-298450" algn="l" rtl="0">
              <a:lnSpc>
                <a:spcPct val="100000"/>
              </a:lnSpc>
              <a:spcBef>
                <a:spcPts val="0"/>
              </a:spcBef>
              <a:spcAft>
                <a:spcPts val="0"/>
              </a:spcAft>
              <a:buSzPts val="1100"/>
              <a:buChar char="●"/>
            </a:pPr>
            <a:r>
              <a:rPr lang="nl-BE" sz="1100"/>
              <a:t>introduce the dataprocessing which is based on the other legal basisses</a:t>
            </a:r>
            <a:endParaRPr sz="1100"/>
          </a:p>
          <a:p>
            <a:pPr marL="0" marR="0" lvl="0" indent="0" algn="l" rtl="0">
              <a:lnSpc>
                <a:spcPct val="100000"/>
              </a:lnSpc>
              <a:spcBef>
                <a:spcPts val="0"/>
              </a:spcBef>
              <a:spcAft>
                <a:spcPts val="0"/>
              </a:spcAft>
              <a:buNone/>
            </a:pPr>
            <a:endParaRPr sz="1100"/>
          </a:p>
          <a:p>
            <a:pPr marL="0" marR="0" lvl="0" indent="0" algn="l" rtl="0">
              <a:lnSpc>
                <a:spcPct val="100000"/>
              </a:lnSpc>
              <a:spcBef>
                <a:spcPts val="0"/>
              </a:spcBef>
              <a:spcAft>
                <a:spcPts val="0"/>
              </a:spcAft>
              <a:buNone/>
            </a:pPr>
            <a:r>
              <a:rPr lang="nl-BE" sz="1100"/>
              <a:t>Some clarification on the attributes</a:t>
            </a:r>
            <a:endParaRPr sz="1100"/>
          </a:p>
          <a:p>
            <a:pPr marL="457200" marR="0" lvl="0" indent="-298450" algn="l" rtl="0">
              <a:lnSpc>
                <a:spcPct val="100000"/>
              </a:lnSpc>
              <a:spcBef>
                <a:spcPts val="0"/>
              </a:spcBef>
              <a:spcAft>
                <a:spcPts val="0"/>
              </a:spcAft>
              <a:buSzPts val="1100"/>
              <a:buChar char="●"/>
            </a:pPr>
            <a:r>
              <a:rPr lang="nl-BE" sz="1100"/>
              <a:t>LiveData: shows if the DataRetention is about the need to have access to the latest version of the data or if it is about a copy of the data used during the validity period of the consent</a:t>
            </a:r>
            <a:endParaRPr sz="1100"/>
          </a:p>
          <a:p>
            <a:pPr marL="457200" marR="0" lvl="0" indent="-298450" algn="l" rtl="0">
              <a:lnSpc>
                <a:spcPct val="100000"/>
              </a:lnSpc>
              <a:spcBef>
                <a:spcPts val="0"/>
              </a:spcBef>
              <a:spcAft>
                <a:spcPts val="0"/>
              </a:spcAft>
              <a:buSzPts val="1100"/>
              <a:buChar char="●"/>
            </a:pPr>
            <a:r>
              <a:rPr lang="nl-BE" sz="1100"/>
              <a:t>Processing: identifies the type of processing for which a retention period was started</a:t>
            </a:r>
            <a:endParaRPr sz="1100"/>
          </a:p>
        </p:txBody>
      </p:sp>
      <p:pic>
        <p:nvPicPr>
          <p:cNvPr id="614" name="Google Shape;614;g107a370b873_0_33"/>
          <p:cNvPicPr preferRelativeResize="0"/>
          <p:nvPr/>
        </p:nvPicPr>
        <p:blipFill>
          <a:blip r:embed="rId4">
            <a:alphaModFix/>
          </a:blip>
          <a:stretch>
            <a:fillRect/>
          </a:stretch>
        </p:blipFill>
        <p:spPr>
          <a:xfrm>
            <a:off x="4724400" y="1586725"/>
            <a:ext cx="4267201" cy="18366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cfe4b324f8_0_0"/>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4. Expiry conditions and CCCEV</a:t>
            </a:r>
            <a:endParaRPr sz="2600" b="1" i="0" u="none" strike="noStrike" cap="none">
              <a:solidFill>
                <a:srgbClr val="000000"/>
              </a:solidFill>
              <a:latin typeface="Arial"/>
              <a:ea typeface="Arial"/>
              <a:cs typeface="Arial"/>
              <a:sym typeface="Arial"/>
            </a:endParaRPr>
          </a:p>
        </p:txBody>
      </p:sp>
      <p:pic>
        <p:nvPicPr>
          <p:cNvPr id="620" name="Google Shape;620;gcfe4b324f8_0_0"/>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21" name="Google Shape;621;gcfe4b324f8_0_0"/>
          <p:cNvSpPr txBox="1"/>
          <p:nvPr/>
        </p:nvSpPr>
        <p:spPr>
          <a:xfrm>
            <a:off x="514325" y="1586725"/>
            <a:ext cx="4057800" cy="323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sz="1100"/>
              <a:t>Two options to address this:</a:t>
            </a:r>
            <a:endParaRPr sz="1100"/>
          </a:p>
          <a:p>
            <a:pPr marL="0" marR="0" lvl="0" indent="0" algn="l" rtl="0">
              <a:lnSpc>
                <a:spcPct val="100000"/>
              </a:lnSpc>
              <a:spcBef>
                <a:spcPts val="0"/>
              </a:spcBef>
              <a:spcAft>
                <a:spcPts val="0"/>
              </a:spcAft>
              <a:buNone/>
            </a:pPr>
            <a:endParaRPr sz="1100"/>
          </a:p>
          <a:p>
            <a:pPr marL="0" marR="0" lvl="0" indent="0" algn="l" rtl="0">
              <a:lnSpc>
                <a:spcPct val="100000"/>
              </a:lnSpc>
              <a:spcBef>
                <a:spcPts val="0"/>
              </a:spcBef>
              <a:spcAft>
                <a:spcPts val="0"/>
              </a:spcAft>
              <a:buNone/>
            </a:pPr>
            <a:r>
              <a:rPr lang="nl-BE" sz="1100" b="1"/>
              <a:t>Option 1: </a:t>
            </a:r>
            <a:r>
              <a:rPr lang="nl-BE" sz="1100"/>
              <a:t>Making the expiry conditions solely quantifiable. The attributes used to do this are</a:t>
            </a:r>
            <a:endParaRPr sz="1100"/>
          </a:p>
          <a:p>
            <a:pPr marL="914400" marR="0" lvl="1" indent="-298450" algn="l" rtl="0">
              <a:lnSpc>
                <a:spcPct val="100000"/>
              </a:lnSpc>
              <a:spcBef>
                <a:spcPts val="0"/>
              </a:spcBef>
              <a:spcAft>
                <a:spcPts val="0"/>
              </a:spcAft>
              <a:buSzPts val="1100"/>
              <a:buAutoNum type="alphaLcPeriod"/>
            </a:pPr>
            <a:r>
              <a:rPr lang="nl-BE" sz="1100"/>
              <a:t>expiryDate: date on which the Consent should expire;</a:t>
            </a:r>
            <a:endParaRPr sz="1100"/>
          </a:p>
          <a:p>
            <a:pPr marL="914400" marR="0" lvl="1" indent="-298450" algn="l" rtl="0">
              <a:lnSpc>
                <a:spcPct val="100000"/>
              </a:lnSpc>
              <a:spcBef>
                <a:spcPts val="0"/>
              </a:spcBef>
              <a:spcAft>
                <a:spcPts val="0"/>
              </a:spcAft>
              <a:buSzPts val="1100"/>
              <a:buAutoNum type="alphaLcPeriod"/>
            </a:pPr>
            <a:r>
              <a:rPr lang="nl-BE" sz="1100"/>
              <a:t>expiryTime: the time after which a consent should expire after being validated;</a:t>
            </a:r>
            <a:endParaRPr sz="1100"/>
          </a:p>
          <a:p>
            <a:pPr marL="914400" marR="0" lvl="1" indent="-298450" algn="l" rtl="0">
              <a:lnSpc>
                <a:spcPct val="100000"/>
              </a:lnSpc>
              <a:spcBef>
                <a:spcPts val="0"/>
              </a:spcBef>
              <a:spcAft>
                <a:spcPts val="0"/>
              </a:spcAft>
              <a:buSzPts val="1100"/>
              <a:buAutoNum type="alphaLcPeriod"/>
            </a:pPr>
            <a:r>
              <a:rPr lang="nl-BE" sz="1100"/>
              <a:t>expiryFrequence: the number of times the consent may be used before it expires; and</a:t>
            </a:r>
            <a:endParaRPr sz="1100"/>
          </a:p>
          <a:p>
            <a:pPr marL="914400" marR="0" lvl="1" indent="-298450" algn="l" rtl="0">
              <a:lnSpc>
                <a:spcPct val="100000"/>
              </a:lnSpc>
              <a:spcBef>
                <a:spcPts val="0"/>
              </a:spcBef>
              <a:spcAft>
                <a:spcPts val="0"/>
              </a:spcAft>
              <a:buSzPts val="1100"/>
              <a:buAutoNum type="alphaLcPeriod"/>
            </a:pPr>
            <a:r>
              <a:rPr lang="nl-BE" sz="1100"/>
              <a:t>expiryCadance: the period between two uses of the consent</a:t>
            </a:r>
            <a:endParaRPr sz="1100"/>
          </a:p>
          <a:p>
            <a:pPr marL="0" marR="0" lvl="0" indent="0" algn="l" rtl="0">
              <a:lnSpc>
                <a:spcPct val="100000"/>
              </a:lnSpc>
              <a:spcBef>
                <a:spcPts val="0"/>
              </a:spcBef>
              <a:spcAft>
                <a:spcPts val="0"/>
              </a:spcAft>
              <a:buNone/>
            </a:pPr>
            <a:endParaRPr sz="1100"/>
          </a:p>
          <a:p>
            <a:pPr marL="0" marR="0" lvl="0" indent="0" algn="l" rtl="0">
              <a:lnSpc>
                <a:spcPct val="100000"/>
              </a:lnSpc>
              <a:spcBef>
                <a:spcPts val="0"/>
              </a:spcBef>
              <a:spcAft>
                <a:spcPts val="0"/>
              </a:spcAft>
              <a:buNone/>
            </a:pPr>
            <a:r>
              <a:rPr lang="nl-BE" sz="1100" b="1"/>
              <a:t>Option 2: </a:t>
            </a:r>
            <a:r>
              <a:rPr lang="nl-BE" sz="1100"/>
              <a:t>Adding event-based expiry conditions to the model by using the CCCEV classes in a similar way as used for contextual and credential consent.</a:t>
            </a:r>
            <a:endParaRPr sz="1100"/>
          </a:p>
          <a:p>
            <a:pPr marL="0" marR="0" lvl="0" indent="0" algn="l" rtl="0">
              <a:lnSpc>
                <a:spcPct val="100000"/>
              </a:lnSpc>
              <a:spcBef>
                <a:spcPts val="0"/>
              </a:spcBef>
              <a:spcAft>
                <a:spcPts val="0"/>
              </a:spcAft>
              <a:buNone/>
            </a:pPr>
            <a:endParaRPr sz="1100"/>
          </a:p>
          <a:p>
            <a:pPr marL="0" marR="0" lvl="0" indent="0" algn="l" rtl="0">
              <a:lnSpc>
                <a:spcPct val="100000"/>
              </a:lnSpc>
              <a:spcBef>
                <a:spcPts val="0"/>
              </a:spcBef>
              <a:spcAft>
                <a:spcPts val="0"/>
              </a:spcAft>
              <a:buNone/>
            </a:pPr>
            <a:r>
              <a:rPr lang="nl-BE" sz="1100"/>
              <a:t>The use cases are used to show both options.</a:t>
            </a:r>
            <a:endParaRPr sz="1100"/>
          </a:p>
        </p:txBody>
      </p:sp>
      <p:pic>
        <p:nvPicPr>
          <p:cNvPr id="622" name="Google Shape;622;gcfe4b324f8_0_0"/>
          <p:cNvPicPr preferRelativeResize="0"/>
          <p:nvPr/>
        </p:nvPicPr>
        <p:blipFill>
          <a:blip r:embed="rId4">
            <a:alphaModFix/>
          </a:blip>
          <a:stretch>
            <a:fillRect/>
          </a:stretch>
        </p:blipFill>
        <p:spPr>
          <a:xfrm>
            <a:off x="4956913" y="630425"/>
            <a:ext cx="3802176" cy="2412450"/>
          </a:xfrm>
          <a:prstGeom prst="rect">
            <a:avLst/>
          </a:prstGeom>
          <a:noFill/>
          <a:ln>
            <a:noFill/>
          </a:ln>
        </p:spPr>
      </p:pic>
      <p:pic>
        <p:nvPicPr>
          <p:cNvPr id="623" name="Google Shape;623;gcfe4b324f8_0_0"/>
          <p:cNvPicPr preferRelativeResize="0"/>
          <p:nvPr/>
        </p:nvPicPr>
        <p:blipFill>
          <a:blip r:embed="rId5">
            <a:alphaModFix/>
          </a:blip>
          <a:stretch>
            <a:fillRect/>
          </a:stretch>
        </p:blipFill>
        <p:spPr>
          <a:xfrm>
            <a:off x="4724400" y="3842029"/>
            <a:ext cx="4267201" cy="60584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cfe4b324f8_0_7"/>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5. Enumerations</a:t>
            </a:r>
            <a:endParaRPr sz="2600" b="1" i="0" u="none" strike="noStrike" cap="none">
              <a:solidFill>
                <a:srgbClr val="000000"/>
              </a:solidFill>
              <a:latin typeface="Arial"/>
              <a:ea typeface="Arial"/>
              <a:cs typeface="Arial"/>
              <a:sym typeface="Arial"/>
            </a:endParaRPr>
          </a:p>
        </p:txBody>
      </p:sp>
      <p:pic>
        <p:nvPicPr>
          <p:cNvPr id="629" name="Google Shape;629;gcfe4b324f8_0_7"/>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30" name="Google Shape;630;gcfe4b324f8_0_7"/>
          <p:cNvSpPr txBox="1"/>
          <p:nvPr/>
        </p:nvSpPr>
        <p:spPr>
          <a:xfrm>
            <a:off x="514325" y="1586725"/>
            <a:ext cx="4057800" cy="323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sz="1100"/>
              <a:t>The enumerations within the data model have been elaborated on and aligned with the GDPR. </a:t>
            </a:r>
            <a:r>
              <a:rPr lang="nl-BE" sz="1100" u="sng">
                <a:solidFill>
                  <a:schemeClr val="hlink"/>
                </a:solidFill>
                <a:hlinkClick r:id="rId4"/>
              </a:rPr>
              <a:t>DPV</a:t>
            </a:r>
            <a:r>
              <a:rPr lang="nl-BE" sz="1100"/>
              <a:t> has already identified lists for several of these enumerations, to which can be reused. </a:t>
            </a:r>
            <a:endParaRPr sz="1100"/>
          </a:p>
          <a:p>
            <a:pPr marL="0" marR="0" lvl="0" indent="0" algn="l" rtl="0">
              <a:lnSpc>
                <a:spcPct val="100000"/>
              </a:lnSpc>
              <a:spcBef>
                <a:spcPts val="0"/>
              </a:spcBef>
              <a:spcAft>
                <a:spcPts val="0"/>
              </a:spcAft>
              <a:buNone/>
            </a:pPr>
            <a:endParaRPr sz="1100"/>
          </a:p>
          <a:p>
            <a:pPr marL="0" marR="0" lvl="0" indent="0" algn="l" rtl="0">
              <a:lnSpc>
                <a:spcPct val="100000"/>
              </a:lnSpc>
              <a:spcBef>
                <a:spcPts val="0"/>
              </a:spcBef>
              <a:spcAft>
                <a:spcPts val="0"/>
              </a:spcAft>
              <a:buNone/>
            </a:pPr>
            <a:r>
              <a:rPr lang="nl-BE" sz="1100"/>
              <a:t>We would like to highlight some of them:</a:t>
            </a:r>
            <a:endParaRPr sz="1100"/>
          </a:p>
          <a:p>
            <a:pPr marL="457200" marR="0" lvl="0" indent="-298450" algn="l" rtl="0">
              <a:lnSpc>
                <a:spcPct val="100000"/>
              </a:lnSpc>
              <a:spcBef>
                <a:spcPts val="0"/>
              </a:spcBef>
              <a:spcAft>
                <a:spcPts val="0"/>
              </a:spcAft>
              <a:buSzPts val="1100"/>
              <a:buAutoNum type="arabicPeriod"/>
            </a:pPr>
            <a:r>
              <a:rPr lang="nl-BE" sz="1100"/>
              <a:t>PersonalDataType: exhaustive list of high level data types</a:t>
            </a:r>
            <a:endParaRPr sz="1100"/>
          </a:p>
          <a:p>
            <a:pPr marL="457200" marR="0" lvl="0" indent="-298450" algn="l" rtl="0">
              <a:lnSpc>
                <a:spcPct val="100000"/>
              </a:lnSpc>
              <a:spcBef>
                <a:spcPts val="0"/>
              </a:spcBef>
              <a:spcAft>
                <a:spcPts val="0"/>
              </a:spcAft>
              <a:buSzPts val="1100"/>
              <a:buAutoNum type="arabicPeriod"/>
            </a:pPr>
            <a:r>
              <a:rPr lang="nl-BE" sz="1100"/>
              <a:t>Medium: non exhaustive list of ways to express consent</a:t>
            </a:r>
            <a:endParaRPr sz="1100"/>
          </a:p>
          <a:p>
            <a:pPr marL="457200" lvl="0" indent="-298450" algn="l" rtl="0">
              <a:spcBef>
                <a:spcPts val="0"/>
              </a:spcBef>
              <a:spcAft>
                <a:spcPts val="0"/>
              </a:spcAft>
              <a:buSzPts val="1100"/>
              <a:buAutoNum type="arabicPeriod"/>
            </a:pPr>
            <a:r>
              <a:rPr lang="nl-BE" sz="1100"/>
              <a:t>DataProcessing: DPV list of 40 options</a:t>
            </a:r>
            <a:endParaRPr sz="1100"/>
          </a:p>
          <a:p>
            <a:pPr marL="457200" lvl="0" indent="-298450" algn="l" rtl="0">
              <a:spcBef>
                <a:spcPts val="0"/>
              </a:spcBef>
              <a:spcAft>
                <a:spcPts val="0"/>
              </a:spcAft>
              <a:buSzPts val="1100"/>
              <a:buAutoNum type="arabicPeriod"/>
            </a:pPr>
            <a:r>
              <a:rPr lang="nl-BE" sz="1100"/>
              <a:t>ConsentPurpose: DPV list of 64 options</a:t>
            </a:r>
            <a:endParaRPr sz="1100"/>
          </a:p>
          <a:p>
            <a:pPr marL="457200" lvl="0" indent="-298450" algn="l" rtl="0">
              <a:spcBef>
                <a:spcPts val="0"/>
              </a:spcBef>
              <a:spcAft>
                <a:spcPts val="0"/>
              </a:spcAft>
              <a:buSzPts val="1100"/>
              <a:buAutoNum type="arabicPeriod"/>
            </a:pPr>
            <a:r>
              <a:rPr lang="nl-BE" sz="1100"/>
              <a:t>TechnicalAndOrganisationalMeasures: DPV list of 48 options</a:t>
            </a:r>
            <a:endParaRPr sz="1100"/>
          </a:p>
          <a:p>
            <a:pPr marL="457200" lvl="0" indent="-298450" algn="l" rtl="0">
              <a:spcBef>
                <a:spcPts val="0"/>
              </a:spcBef>
              <a:spcAft>
                <a:spcPts val="0"/>
              </a:spcAft>
              <a:buSzPts val="1100"/>
              <a:buAutoNum type="arabicPeriod"/>
            </a:pPr>
            <a:r>
              <a:rPr lang="nl-BE" sz="1100"/>
              <a:t>PersonalDataCategories: DPV list of 170 options, lower level than PersonalDataType</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p:txBody>
      </p:sp>
      <p:pic>
        <p:nvPicPr>
          <p:cNvPr id="631" name="Google Shape;631;gcfe4b324f8_0_7"/>
          <p:cNvPicPr preferRelativeResize="0"/>
          <p:nvPr/>
        </p:nvPicPr>
        <p:blipFill>
          <a:blip r:embed="rId5">
            <a:alphaModFix/>
          </a:blip>
          <a:stretch>
            <a:fillRect/>
          </a:stretch>
        </p:blipFill>
        <p:spPr>
          <a:xfrm>
            <a:off x="4732652" y="114825"/>
            <a:ext cx="1838482" cy="4059950"/>
          </a:xfrm>
          <a:prstGeom prst="rect">
            <a:avLst/>
          </a:prstGeom>
          <a:noFill/>
          <a:ln>
            <a:noFill/>
          </a:ln>
        </p:spPr>
      </p:pic>
      <p:pic>
        <p:nvPicPr>
          <p:cNvPr id="632" name="Google Shape;632;gcfe4b324f8_0_7"/>
          <p:cNvPicPr preferRelativeResize="0"/>
          <p:nvPr/>
        </p:nvPicPr>
        <p:blipFill>
          <a:blip r:embed="rId6">
            <a:alphaModFix/>
          </a:blip>
          <a:stretch>
            <a:fillRect/>
          </a:stretch>
        </p:blipFill>
        <p:spPr>
          <a:xfrm>
            <a:off x="6959800" y="273862"/>
            <a:ext cx="1750875" cy="2755325"/>
          </a:xfrm>
          <a:prstGeom prst="rect">
            <a:avLst/>
          </a:prstGeom>
          <a:noFill/>
          <a:ln>
            <a:noFill/>
          </a:ln>
        </p:spPr>
      </p:pic>
      <p:pic>
        <p:nvPicPr>
          <p:cNvPr id="633" name="Google Shape;633;gcfe4b324f8_0_7"/>
          <p:cNvPicPr preferRelativeResize="0"/>
          <p:nvPr/>
        </p:nvPicPr>
        <p:blipFill>
          <a:blip r:embed="rId7">
            <a:alphaModFix/>
          </a:blip>
          <a:stretch>
            <a:fillRect/>
          </a:stretch>
        </p:blipFill>
        <p:spPr>
          <a:xfrm>
            <a:off x="7046332" y="3826044"/>
            <a:ext cx="1706880" cy="578629"/>
          </a:xfrm>
          <a:prstGeom prst="rect">
            <a:avLst/>
          </a:prstGeom>
          <a:noFill/>
          <a:ln>
            <a:noFill/>
          </a:ln>
        </p:spPr>
      </p:pic>
      <p:pic>
        <p:nvPicPr>
          <p:cNvPr id="634" name="Google Shape;634;gcfe4b324f8_0_7"/>
          <p:cNvPicPr preferRelativeResize="0"/>
          <p:nvPr/>
        </p:nvPicPr>
        <p:blipFill>
          <a:blip r:embed="rId8">
            <a:alphaModFix/>
          </a:blip>
          <a:stretch>
            <a:fillRect/>
          </a:stretch>
        </p:blipFill>
        <p:spPr>
          <a:xfrm>
            <a:off x="4628900" y="4404671"/>
            <a:ext cx="2045970" cy="559720"/>
          </a:xfrm>
          <a:prstGeom prst="rect">
            <a:avLst/>
          </a:prstGeom>
          <a:noFill/>
          <a:ln>
            <a:noFill/>
          </a:ln>
        </p:spPr>
      </p:pic>
      <p:pic>
        <p:nvPicPr>
          <p:cNvPr id="635" name="Google Shape;635;gcfe4b324f8_0_7"/>
          <p:cNvPicPr preferRelativeResize="0"/>
          <p:nvPr/>
        </p:nvPicPr>
        <p:blipFill>
          <a:blip r:embed="rId9">
            <a:alphaModFix/>
          </a:blip>
          <a:stretch>
            <a:fillRect/>
          </a:stretch>
        </p:blipFill>
        <p:spPr>
          <a:xfrm>
            <a:off x="7044435" y="4528713"/>
            <a:ext cx="1710690" cy="563502"/>
          </a:xfrm>
          <a:prstGeom prst="rect">
            <a:avLst/>
          </a:prstGeom>
          <a:noFill/>
          <a:ln>
            <a:noFill/>
          </a:ln>
        </p:spPr>
      </p:pic>
      <p:pic>
        <p:nvPicPr>
          <p:cNvPr id="636" name="Google Shape;636;gcfe4b324f8_0_7"/>
          <p:cNvPicPr preferRelativeResize="0"/>
          <p:nvPr/>
        </p:nvPicPr>
        <p:blipFill>
          <a:blip r:embed="rId10">
            <a:alphaModFix/>
          </a:blip>
          <a:stretch>
            <a:fillRect/>
          </a:stretch>
        </p:blipFill>
        <p:spPr>
          <a:xfrm>
            <a:off x="6674863" y="3183867"/>
            <a:ext cx="2449830" cy="5181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107a370b873_0_58"/>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6. Changes to the class PersonalDataHandling</a:t>
            </a:r>
            <a:endParaRPr sz="2600" b="1" i="0" u="none" strike="noStrike" cap="none">
              <a:solidFill>
                <a:srgbClr val="000000"/>
              </a:solidFill>
              <a:latin typeface="Arial"/>
              <a:ea typeface="Arial"/>
              <a:cs typeface="Arial"/>
              <a:sym typeface="Arial"/>
            </a:endParaRPr>
          </a:p>
        </p:txBody>
      </p:sp>
      <p:pic>
        <p:nvPicPr>
          <p:cNvPr id="642" name="Google Shape;642;g107a370b873_0_58"/>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43" name="Google Shape;643;g107a370b873_0_58"/>
          <p:cNvSpPr txBox="1"/>
          <p:nvPr/>
        </p:nvSpPr>
        <p:spPr>
          <a:xfrm>
            <a:off x="514325" y="1586725"/>
            <a:ext cx="4057800" cy="2385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sz="1100"/>
              <a:t>Some changes have been made to the PersonalDataHandling class since the previous model:</a:t>
            </a:r>
            <a:endParaRPr sz="1100"/>
          </a:p>
          <a:p>
            <a:pPr marL="457200" marR="0" lvl="0" indent="-298450" algn="l" rtl="0">
              <a:lnSpc>
                <a:spcPct val="100000"/>
              </a:lnSpc>
              <a:spcBef>
                <a:spcPts val="0"/>
              </a:spcBef>
              <a:spcAft>
                <a:spcPts val="0"/>
              </a:spcAft>
              <a:buSzPts val="1100"/>
              <a:buAutoNum type="arabicPeriod"/>
            </a:pPr>
            <a:r>
              <a:rPr lang="nl-BE" sz="1100"/>
              <a:t>As it is being inherited from DPV the same naming has been taken</a:t>
            </a:r>
            <a:endParaRPr sz="1100"/>
          </a:p>
          <a:p>
            <a:pPr marL="457200" marR="0" lvl="0" indent="-298450" algn="l" rtl="0">
              <a:lnSpc>
                <a:spcPct val="100000"/>
              </a:lnSpc>
              <a:spcBef>
                <a:spcPts val="0"/>
              </a:spcBef>
              <a:spcAft>
                <a:spcPts val="0"/>
              </a:spcAft>
              <a:buSzPts val="1100"/>
              <a:buAutoNum type="arabicPeriod"/>
            </a:pPr>
            <a:r>
              <a:rPr lang="nl-BE" sz="1100"/>
              <a:t>The attribute legalBasis is also part of the class, however within the scope of this model the legalBasis will always be </a:t>
            </a:r>
            <a:r>
              <a:rPr lang="nl-BE" sz="1100" i="1"/>
              <a:t>Consent</a:t>
            </a:r>
            <a:endParaRPr sz="1100" i="1"/>
          </a:p>
          <a:p>
            <a:pPr marL="457200" marR="0" lvl="0" indent="-298450" algn="l" rtl="0">
              <a:lnSpc>
                <a:spcPct val="100000"/>
              </a:lnSpc>
              <a:spcBef>
                <a:spcPts val="0"/>
              </a:spcBef>
              <a:spcAft>
                <a:spcPts val="0"/>
              </a:spcAft>
              <a:buSzPts val="1100"/>
              <a:buAutoNum type="arabicPeriod"/>
            </a:pPr>
            <a:r>
              <a:rPr lang="nl-BE" sz="1100"/>
              <a:t>personalDataType and personalDataCategory were moved to this class as the PersonalData class is now a metaclass</a:t>
            </a:r>
            <a:endParaRPr sz="1100"/>
          </a:p>
          <a:p>
            <a:pPr marL="457200" marR="0" lvl="0" indent="-298450" algn="l" rtl="0">
              <a:lnSpc>
                <a:spcPct val="100000"/>
              </a:lnSpc>
              <a:spcBef>
                <a:spcPts val="0"/>
              </a:spcBef>
              <a:spcAft>
                <a:spcPts val="0"/>
              </a:spcAft>
              <a:buSzPts val="1100"/>
              <a:buAutoNum type="arabicPeriod"/>
            </a:pPr>
            <a:r>
              <a:rPr lang="nl-BE" sz="1100"/>
              <a:t>liveData attribute was added to indicate if the recipient of the data requires access to the live data (yes) or only needs a static version of the data (no)</a:t>
            </a:r>
            <a:endParaRPr sz="1100"/>
          </a:p>
        </p:txBody>
      </p:sp>
      <p:pic>
        <p:nvPicPr>
          <p:cNvPr id="644" name="Google Shape;644;g107a370b873_0_58"/>
          <p:cNvPicPr preferRelativeResize="0"/>
          <p:nvPr/>
        </p:nvPicPr>
        <p:blipFill>
          <a:blip r:embed="rId4">
            <a:alphaModFix/>
          </a:blip>
          <a:stretch>
            <a:fillRect/>
          </a:stretch>
        </p:blipFill>
        <p:spPr>
          <a:xfrm>
            <a:off x="4886250" y="1653250"/>
            <a:ext cx="3943500" cy="22333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107a370b873_0_75"/>
          <p:cNvSpPr txBox="1"/>
          <p:nvPr/>
        </p:nvSpPr>
        <p:spPr>
          <a:xfrm>
            <a:off x="628650" y="273850"/>
            <a:ext cx="3943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600" b="1"/>
              <a:t>7. Deleting the superclass Agent</a:t>
            </a:r>
            <a:endParaRPr sz="2600" b="1" i="0" u="none" strike="noStrike" cap="none">
              <a:solidFill>
                <a:srgbClr val="000000"/>
              </a:solidFill>
              <a:latin typeface="Arial"/>
              <a:ea typeface="Arial"/>
              <a:cs typeface="Arial"/>
              <a:sym typeface="Arial"/>
            </a:endParaRPr>
          </a:p>
        </p:txBody>
      </p:sp>
      <p:pic>
        <p:nvPicPr>
          <p:cNvPr id="650" name="Google Shape;650;g107a370b873_0_75"/>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51" name="Google Shape;651;g107a370b873_0_75"/>
          <p:cNvSpPr txBox="1"/>
          <p:nvPr/>
        </p:nvSpPr>
        <p:spPr>
          <a:xfrm>
            <a:off x="514325" y="1586725"/>
            <a:ext cx="4057800" cy="187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nl-BE" sz="1100"/>
              <a:t>Following a GitHub issue, the superclass Agent was deleted. </a:t>
            </a:r>
            <a:endParaRPr sz="1100"/>
          </a:p>
          <a:p>
            <a:pPr marL="457200" marR="0" lvl="0" indent="-298450" algn="l" rtl="0">
              <a:lnSpc>
                <a:spcPct val="100000"/>
              </a:lnSpc>
              <a:spcBef>
                <a:spcPts val="0"/>
              </a:spcBef>
              <a:spcAft>
                <a:spcPts val="0"/>
              </a:spcAft>
              <a:buSzPts val="1100"/>
              <a:buChar char="●"/>
            </a:pPr>
            <a:r>
              <a:rPr lang="nl-BE" sz="1100"/>
              <a:t>Added value of the class was questionable</a:t>
            </a:r>
            <a:endParaRPr sz="1100"/>
          </a:p>
          <a:p>
            <a:pPr marL="457200" marR="0" lvl="0" indent="-298450" algn="l" rtl="0">
              <a:lnSpc>
                <a:spcPct val="100000"/>
              </a:lnSpc>
              <a:spcBef>
                <a:spcPts val="0"/>
              </a:spcBef>
              <a:spcAft>
                <a:spcPts val="0"/>
              </a:spcAft>
              <a:buSzPts val="1100"/>
              <a:buChar char="●"/>
            </a:pPr>
            <a:r>
              <a:rPr lang="nl-BE" sz="1100"/>
              <a:t>Generalisation of the relation between Agent and Consent was an opening for misinterpretation rather than a clarification</a:t>
            </a:r>
            <a:endParaRPr sz="1100"/>
          </a:p>
          <a:p>
            <a:pPr marL="457200" marR="0" lvl="0" indent="-298450" algn="l" rtl="0">
              <a:lnSpc>
                <a:spcPct val="100000"/>
              </a:lnSpc>
              <a:spcBef>
                <a:spcPts val="0"/>
              </a:spcBef>
              <a:spcAft>
                <a:spcPts val="0"/>
              </a:spcAft>
              <a:buSzPts val="1100"/>
              <a:buChar char="●"/>
            </a:pPr>
            <a:r>
              <a:rPr lang="nl-BE" sz="1100"/>
              <a:t>The change of the relations between DataSubject, DataProcessor and DataControllor only made the risk for misinterpretation bigger</a:t>
            </a:r>
            <a:endParaRPr sz="1100"/>
          </a:p>
          <a:p>
            <a:pPr marL="457200" marR="0" lvl="0" indent="-298450" algn="l" rtl="0">
              <a:lnSpc>
                <a:spcPct val="100000"/>
              </a:lnSpc>
              <a:spcBef>
                <a:spcPts val="0"/>
              </a:spcBef>
              <a:spcAft>
                <a:spcPts val="0"/>
              </a:spcAft>
              <a:buSzPts val="1100"/>
              <a:buChar char="●"/>
            </a:pPr>
            <a:r>
              <a:rPr lang="nl-BE" sz="1100"/>
              <a:t>It makes the data model clearer and creates room for defining more crucial associations</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9"/>
          <p:cNvSpPr txBox="1">
            <a:spLocks noGrp="1"/>
          </p:cNvSpPr>
          <p:nvPr>
            <p:ph type="title"/>
          </p:nvPr>
        </p:nvSpPr>
        <p:spPr>
          <a:xfrm>
            <a:off x="457800" y="210556"/>
            <a:ext cx="7889564" cy="837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400" b="1">
                <a:latin typeface="Arial"/>
                <a:ea typeface="Arial"/>
                <a:cs typeface="Arial"/>
                <a:sym typeface="Arial"/>
              </a:rPr>
              <a:t>Current iteration of the data model</a:t>
            </a:r>
            <a:endParaRPr sz="2100" b="1">
              <a:latin typeface="Arial"/>
              <a:ea typeface="Arial"/>
              <a:cs typeface="Arial"/>
              <a:sym typeface="Arial"/>
            </a:endParaRPr>
          </a:p>
        </p:txBody>
      </p:sp>
      <p:pic>
        <p:nvPicPr>
          <p:cNvPr id="657" name="Google Shape;657;p19"/>
          <p:cNvPicPr preferRelativeResize="0"/>
          <p:nvPr/>
        </p:nvPicPr>
        <p:blipFill rotWithShape="1">
          <a:blip r:embed="rId3">
            <a:alphaModFix/>
          </a:blip>
          <a:srcRect b="25534"/>
          <a:stretch/>
        </p:blipFill>
        <p:spPr>
          <a:xfrm>
            <a:off x="1128513" y="642950"/>
            <a:ext cx="6734577" cy="4500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grpSp>
        <p:nvGrpSpPr>
          <p:cNvPr id="662" name="Google Shape;662;p20"/>
          <p:cNvGrpSpPr/>
          <p:nvPr/>
        </p:nvGrpSpPr>
        <p:grpSpPr>
          <a:xfrm>
            <a:off x="820854" y="1237989"/>
            <a:ext cx="2728519" cy="2723643"/>
            <a:chOff x="3183650" y="1227782"/>
            <a:chExt cx="2728519" cy="2723643"/>
          </a:xfrm>
        </p:grpSpPr>
        <p:sp>
          <p:nvSpPr>
            <p:cNvPr id="663" name="Google Shape;663;p20"/>
            <p:cNvSpPr/>
            <p:nvPr/>
          </p:nvSpPr>
          <p:spPr>
            <a:xfrm>
              <a:off x="3231819" y="1227782"/>
              <a:ext cx="2680350" cy="2687950"/>
            </a:xfrm>
            <a:custGeom>
              <a:avLst/>
              <a:gdLst/>
              <a:ahLst/>
              <a:cxnLst/>
              <a:rect l="l" t="t" r="r" b="b"/>
              <a:pathLst>
                <a:path w="704" h="706" extrusionOk="0">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4" name="Google Shape;664;p20"/>
            <p:cNvSpPr/>
            <p:nvPr/>
          </p:nvSpPr>
          <p:spPr>
            <a:xfrm>
              <a:off x="3276300" y="1266125"/>
              <a:ext cx="2591400" cy="26496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0"/>
            <p:cNvSpPr/>
            <p:nvPr/>
          </p:nvSpPr>
          <p:spPr>
            <a:xfrm>
              <a:off x="3183650" y="3663725"/>
              <a:ext cx="2728500" cy="287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6" name="Google Shape;666;p20"/>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nl-BE" sz="2900" b="0" i="0" u="none" strike="noStrike" cap="none">
                <a:solidFill>
                  <a:srgbClr val="000000"/>
                </a:solidFill>
                <a:latin typeface="Arial"/>
                <a:ea typeface="Arial"/>
                <a:cs typeface="Arial"/>
                <a:sym typeface="Arial"/>
              </a:rPr>
              <a:t>A short break...</a:t>
            </a:r>
            <a:endParaRPr sz="1400" b="0" i="1" u="none" strike="noStrike" cap="none">
              <a:solidFill>
                <a:srgbClr val="000000"/>
              </a:solidFill>
              <a:latin typeface="Arial"/>
              <a:ea typeface="Arial"/>
              <a:cs typeface="Arial"/>
              <a:sym typeface="Arial"/>
            </a:endParaRPr>
          </a:p>
        </p:txBody>
      </p:sp>
      <p:pic>
        <p:nvPicPr>
          <p:cNvPr id="667" name="Google Shape;667;p20"/>
          <p:cNvPicPr preferRelativeResize="0"/>
          <p:nvPr/>
        </p:nvPicPr>
        <p:blipFill rotWithShape="1">
          <a:blip r:embed="rId3">
            <a:alphaModFix/>
          </a:blip>
          <a:srcRect l="1220" r="1130"/>
          <a:stretch/>
        </p:blipFill>
        <p:spPr>
          <a:xfrm>
            <a:off x="5792025" y="0"/>
            <a:ext cx="3351975"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21"/>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nl-BE" sz="2900" b="0" i="0" u="none" strike="noStrike" cap="none">
                <a:solidFill>
                  <a:srgbClr val="000000"/>
                </a:solidFill>
                <a:latin typeface="Arial"/>
                <a:ea typeface="Arial"/>
                <a:cs typeface="Arial"/>
                <a:sym typeface="Arial"/>
              </a:rPr>
              <a:t>Welcome back!</a:t>
            </a:r>
            <a:endParaRPr sz="1400" b="0" i="1" u="none" strike="noStrike" cap="none">
              <a:solidFill>
                <a:srgbClr val="000000"/>
              </a:solidFill>
              <a:latin typeface="Arial"/>
              <a:ea typeface="Arial"/>
              <a:cs typeface="Arial"/>
              <a:sym typeface="Arial"/>
            </a:endParaRPr>
          </a:p>
        </p:txBody>
      </p:sp>
      <p:grpSp>
        <p:nvGrpSpPr>
          <p:cNvPr id="673" name="Google Shape;673;p21"/>
          <p:cNvGrpSpPr/>
          <p:nvPr/>
        </p:nvGrpSpPr>
        <p:grpSpPr>
          <a:xfrm>
            <a:off x="855903" y="1225198"/>
            <a:ext cx="2699958" cy="2707619"/>
            <a:chOff x="3221304" y="1218766"/>
            <a:chExt cx="2699958" cy="2707619"/>
          </a:xfrm>
        </p:grpSpPr>
        <p:sp>
          <p:nvSpPr>
            <p:cNvPr id="674" name="Google Shape;674;p21"/>
            <p:cNvSpPr/>
            <p:nvPr/>
          </p:nvSpPr>
          <p:spPr>
            <a:xfrm>
              <a:off x="3221304" y="1218766"/>
              <a:ext cx="2699958" cy="2707619"/>
            </a:xfrm>
            <a:custGeom>
              <a:avLst/>
              <a:gdLst/>
              <a:ahLst/>
              <a:cxnLst/>
              <a:rect l="l" t="t" r="r" b="b"/>
              <a:pathLst>
                <a:path w="704" h="706" extrusionOk="0">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5" name="Google Shape;675;p21"/>
            <p:cNvSpPr/>
            <p:nvPr/>
          </p:nvSpPr>
          <p:spPr>
            <a:xfrm>
              <a:off x="3285925" y="1303350"/>
              <a:ext cx="2583300" cy="25893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6" name="Google Shape;676;p21"/>
          <p:cNvSpPr/>
          <p:nvPr/>
        </p:nvSpPr>
        <p:spPr>
          <a:xfrm>
            <a:off x="3056365" y="1178845"/>
            <a:ext cx="3044700" cy="263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7" name="Google Shape;677;p21"/>
          <p:cNvPicPr preferRelativeResize="0"/>
          <p:nvPr/>
        </p:nvPicPr>
        <p:blipFill rotWithShape="1">
          <a:blip r:embed="rId3">
            <a:alphaModFix/>
          </a:blip>
          <a:srcRect l="25566" r="25571"/>
          <a:stretch/>
        </p:blipFill>
        <p:spPr>
          <a:xfrm>
            <a:off x="5792025" y="0"/>
            <a:ext cx="3351975"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2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Use cases</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683" name="Google Shape;683;p2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4" name="Google Shape;684;p22"/>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Practicalities</a:t>
            </a:r>
            <a:endParaRPr sz="1400" b="0" i="0" u="none" strike="noStrike" cap="none">
              <a:solidFill>
                <a:srgbClr val="000000"/>
              </a:solidFill>
              <a:latin typeface="Arial"/>
              <a:ea typeface="Arial"/>
              <a:cs typeface="Arial"/>
              <a:sym typeface="Arial"/>
            </a:endParaRPr>
          </a:p>
        </p:txBody>
      </p:sp>
      <p:sp>
        <p:nvSpPr>
          <p:cNvPr id="396" name="Google Shape;396;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Sound of the audience is </a:t>
            </a:r>
            <a:r>
              <a:rPr lang="nl-BE" sz="1600" b="1" i="0" u="none" strike="noStrike" cap="none">
                <a:solidFill>
                  <a:srgbClr val="373636"/>
                </a:solidFill>
                <a:latin typeface="Arial"/>
                <a:ea typeface="Arial"/>
                <a:cs typeface="Arial"/>
                <a:sym typeface="Arial"/>
              </a:rPr>
              <a:t>muted</a:t>
            </a:r>
            <a:r>
              <a:rPr lang="nl-BE" sz="1600" b="0" i="0" u="none" strike="noStrike" cap="none">
                <a:solidFill>
                  <a:srgbClr val="373636"/>
                </a:solidFill>
                <a:latin typeface="Arial"/>
                <a:ea typeface="Arial"/>
                <a:cs typeface="Arial"/>
                <a:sym typeface="Arial"/>
              </a:rPr>
              <a:t> by default.</a:t>
            </a:r>
            <a:endParaRPr sz="1400" b="0" i="0" u="none" strike="noStrike" cap="none">
              <a:solidFill>
                <a:srgbClr val="000000"/>
              </a:solidFill>
              <a:latin typeface="Arial"/>
              <a:ea typeface="Arial"/>
              <a:cs typeface="Arial"/>
              <a:sym typeface="Arial"/>
            </a:endParaRPr>
          </a:p>
        </p:txBody>
      </p:sp>
      <p:sp>
        <p:nvSpPr>
          <p:cNvPr id="401" name="Google Shape;401;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Questions, comments and suggestions can be communicated via the chat function. Interaction is encouraged!</a:t>
            </a:r>
            <a:endParaRPr sz="1400" b="0" i="0" u="none" strike="noStrike" cap="none">
              <a:solidFill>
                <a:srgbClr val="000000"/>
              </a:solidFill>
              <a:latin typeface="Arial"/>
              <a:ea typeface="Arial"/>
              <a:cs typeface="Arial"/>
              <a:sym typeface="Arial"/>
            </a:endParaRPr>
          </a:p>
        </p:txBody>
      </p:sp>
      <p:sp>
        <p:nvSpPr>
          <p:cNvPr id="402" name="Google Shape;402;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Use the </a:t>
            </a:r>
            <a:r>
              <a:rPr lang="nl-BE" sz="1800" b="1" i="0" u="none" strike="noStrike" cap="none">
                <a:solidFill>
                  <a:srgbClr val="FFFFFF"/>
                </a:solidFill>
                <a:latin typeface="Arial"/>
                <a:ea typeface="Arial"/>
                <a:cs typeface="Arial"/>
                <a:sym typeface="Arial"/>
              </a:rPr>
              <a:t>hand</a:t>
            </a:r>
            <a:r>
              <a:rPr lang="nl-BE" sz="1800" b="0" i="0" u="none" strike="noStrike" cap="none">
                <a:solidFill>
                  <a:srgbClr val="FFFFFF"/>
                </a:solidFill>
                <a:latin typeface="Arial"/>
                <a:ea typeface="Arial"/>
                <a:cs typeface="Arial"/>
                <a:sym typeface="Arial"/>
              </a:rPr>
              <a:t> if you want to say something. Interaction is encouraged!</a:t>
            </a:r>
            <a:endParaRPr sz="1600" b="0" i="0" u="none" strike="noStrike" cap="none">
              <a:solidFill>
                <a:srgbClr val="FFFFFF"/>
              </a:solidFill>
              <a:latin typeface="Arial"/>
              <a:ea typeface="Arial"/>
              <a:cs typeface="Arial"/>
              <a:sym typeface="Arial"/>
            </a:endParaRPr>
          </a:p>
        </p:txBody>
      </p:sp>
      <p:sp>
        <p:nvSpPr>
          <p:cNvPr id="403" name="Google Shape;403;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Yes/No questions </a:t>
            </a:r>
            <a:r>
              <a:rPr lang="nl-BE" sz="1600" b="0" i="0" u="none" strike="noStrike" cap="none">
                <a:solidFill>
                  <a:srgbClr val="373636"/>
                </a:solidFill>
                <a:latin typeface="Arial"/>
                <a:ea typeface="Arial"/>
                <a:cs typeface="Arial"/>
                <a:sym typeface="Arial"/>
              </a:rPr>
              <a:t>can be answered via the chat: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Agree = +1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Disagree = - 1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Indifferent = 0</a:t>
            </a:r>
            <a:endParaRPr sz="1600" b="0" i="0" u="none" strike="noStrike" cap="none">
              <a:solidFill>
                <a:srgbClr val="373636"/>
              </a:solidFill>
              <a:latin typeface="Arial"/>
              <a:ea typeface="Arial"/>
              <a:cs typeface="Arial"/>
              <a:sym typeface="Arial"/>
            </a:endParaRPr>
          </a:p>
        </p:txBody>
      </p:sp>
      <p:sp>
        <p:nvSpPr>
          <p:cNvPr id="404" name="Google Shape;404;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5" name="Google Shape;405;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06" name="Google Shape;406;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407" name="Google Shape;407;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408" name="Google Shape;408;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9" name="Google Shape;409;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f73fb14ca0_0_0"/>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3000" b="1"/>
              <a:t>Case 1 – Multi-person consent for bank transfer data in function of Alimony support</a:t>
            </a:r>
            <a:endParaRPr sz="1400" b="0" i="0" u="none" strike="noStrike" cap="none">
              <a:solidFill>
                <a:srgbClr val="000000"/>
              </a:solidFill>
              <a:latin typeface="Arial"/>
              <a:ea typeface="Arial"/>
              <a:cs typeface="Arial"/>
              <a:sym typeface="Arial"/>
            </a:endParaRPr>
          </a:p>
        </p:txBody>
      </p:sp>
      <p:sp>
        <p:nvSpPr>
          <p:cNvPr id="690" name="Google Shape;690;gf73fb14ca0_0_0"/>
          <p:cNvSpPr txBox="1"/>
          <p:nvPr/>
        </p:nvSpPr>
        <p:spPr>
          <a:xfrm>
            <a:off x="628650" y="1324681"/>
            <a:ext cx="7599300" cy="31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222222"/>
                </a:solidFill>
                <a:latin typeface="Arial"/>
                <a:ea typeface="Arial"/>
                <a:cs typeface="Arial"/>
                <a:sym typeface="Arial"/>
              </a:rPr>
              <a:t>DAVO (Dienst Alimentatiebevorderingen i.e., Alimony Claims Service of Belgium) wants to automate the advances they give to parents not receiving their alimony (in time). </a:t>
            </a:r>
            <a:endParaRPr sz="1400" b="0" i="0" u="none" strike="noStrike" cap="none">
              <a:solidFill>
                <a:srgbClr val="22222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222222"/>
                </a:solidFill>
                <a:latin typeface="Arial"/>
                <a:ea typeface="Arial"/>
                <a:cs typeface="Arial"/>
                <a:sym typeface="Arial"/>
              </a:rPr>
              <a:t>Sarah Peeters is a mother with full custody over </a:t>
            </a:r>
            <a:r>
              <a:rPr lang="nl-BE">
                <a:solidFill>
                  <a:srgbClr val="222222"/>
                </a:solidFill>
              </a:rPr>
              <a:t>their </a:t>
            </a:r>
            <a:r>
              <a:rPr lang="nl-BE" sz="1400" b="0" i="0" u="none" strike="noStrike" cap="none">
                <a:solidFill>
                  <a:srgbClr val="222222"/>
                </a:solidFill>
                <a:latin typeface="Arial"/>
                <a:ea typeface="Arial"/>
                <a:cs typeface="Arial"/>
                <a:sym typeface="Arial"/>
              </a:rPr>
              <a:t>child. The father </a:t>
            </a:r>
            <a:r>
              <a:rPr lang="nl-BE">
                <a:solidFill>
                  <a:srgbClr val="222222"/>
                </a:solidFill>
              </a:rPr>
              <a:t>the child</a:t>
            </a:r>
            <a:r>
              <a:rPr lang="nl-BE" sz="1400" b="0" i="0" u="none" strike="noStrike" cap="none">
                <a:solidFill>
                  <a:srgbClr val="222222"/>
                </a:solidFill>
                <a:latin typeface="Arial"/>
                <a:ea typeface="Arial"/>
                <a:cs typeface="Arial"/>
                <a:sym typeface="Arial"/>
              </a:rPr>
              <a:t>, Richard, is not able to pay the alimonies of the children according to the requirements put in place by the judge.</a:t>
            </a:r>
            <a:endParaRPr sz="1400" b="0" i="0" u="none" strike="noStrike" cap="none">
              <a:solidFill>
                <a:srgbClr val="22222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2222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222222"/>
                </a:solidFill>
                <a:latin typeface="Arial"/>
                <a:ea typeface="Arial"/>
                <a:cs typeface="Arial"/>
                <a:sym typeface="Arial"/>
              </a:rPr>
              <a:t>To be able to automate the processes DAVO requested consent from Sarah Peeters and Richard to access the money transfers from Richards bank account to Sarah's bank account . </a:t>
            </a:r>
            <a:endParaRPr sz="1400" b="0" i="0" u="none" strike="noStrike" cap="none">
              <a:solidFill>
                <a:srgbClr val="22222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2222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222222"/>
                </a:solidFill>
                <a:latin typeface="Arial"/>
                <a:ea typeface="Arial"/>
                <a:cs typeface="Arial"/>
                <a:sym typeface="Arial"/>
              </a:rPr>
              <a:t>As the</a:t>
            </a:r>
            <a:r>
              <a:rPr lang="nl-BE">
                <a:solidFill>
                  <a:srgbClr val="222222"/>
                </a:solidFill>
              </a:rPr>
              <a:t>ir</a:t>
            </a:r>
            <a:r>
              <a:rPr lang="nl-BE" sz="1400" b="0" i="0" u="none" strike="noStrike" cap="none">
                <a:solidFill>
                  <a:srgbClr val="222222"/>
                </a:solidFill>
                <a:latin typeface="Arial"/>
                <a:ea typeface="Arial"/>
                <a:cs typeface="Arial"/>
                <a:sym typeface="Arial"/>
              </a:rPr>
              <a:t> child just became 14 years old they ask for the consent to last for the next 4 years, so that they are able to provide their services until the </a:t>
            </a:r>
            <a:r>
              <a:rPr lang="nl-BE">
                <a:solidFill>
                  <a:srgbClr val="222222"/>
                </a:solidFill>
              </a:rPr>
              <a:t>child</a:t>
            </a:r>
            <a:r>
              <a:rPr lang="nl-BE" sz="1400" b="0" i="0" u="none" strike="noStrike" cap="none">
                <a:solidFill>
                  <a:srgbClr val="222222"/>
                </a:solidFill>
                <a:latin typeface="Arial"/>
                <a:ea typeface="Arial"/>
                <a:cs typeface="Arial"/>
                <a:sym typeface="Arial"/>
              </a:rPr>
              <a:t> is 18 years old (legal age for adulthood in Bel</a:t>
            </a:r>
            <a:r>
              <a:rPr lang="nl-BE">
                <a:solidFill>
                  <a:srgbClr val="222222"/>
                </a:solidFill>
              </a:rPr>
              <a:t>gium)</a:t>
            </a:r>
            <a:r>
              <a:rPr lang="nl-BE" sz="1400" b="0" i="0" u="none" strike="noStrike" cap="none">
                <a:solidFill>
                  <a:srgbClr val="222222"/>
                </a:solidFill>
                <a:latin typeface="Arial"/>
                <a:ea typeface="Arial"/>
                <a:cs typeface="Arial"/>
                <a:sym typeface="Arial"/>
              </a:rPr>
              <a:t> and no longer required to receive alimony. Richards is expected to pay Sarah on a monthly basis, meaning DAVO should have access to the data in the same cadence.</a:t>
            </a:r>
            <a:endParaRPr sz="1400" b="0" i="0" u="none" strike="noStrike" cap="none">
              <a:solidFill>
                <a:srgbClr val="22222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g106bae41470_0_54"/>
          <p:cNvSpPr txBox="1"/>
          <p:nvPr/>
        </p:nvSpPr>
        <p:spPr>
          <a:xfrm>
            <a:off x="691375" y="1525850"/>
            <a:ext cx="3533700" cy="32325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BE"/>
              <a:t>Multiperson consent-story</a:t>
            </a:r>
            <a:endParaRPr/>
          </a:p>
          <a:p>
            <a:pPr marL="457200" marR="0" lvl="0" indent="-317500" algn="l" rtl="0">
              <a:lnSpc>
                <a:spcPct val="100000"/>
              </a:lnSpc>
              <a:spcBef>
                <a:spcPts val="0"/>
              </a:spcBef>
              <a:spcAft>
                <a:spcPts val="0"/>
              </a:spcAft>
              <a:buSzPts val="1400"/>
              <a:buChar char="●"/>
            </a:pPr>
            <a:r>
              <a:rPr lang="nl-BE"/>
              <a:t>DAVO being an instance of FOD Financiën</a:t>
            </a:r>
            <a:endParaRPr/>
          </a:p>
          <a:p>
            <a:pPr marL="457200" marR="0" lvl="0" indent="-317500" algn="l" rtl="0">
              <a:lnSpc>
                <a:spcPct val="100000"/>
              </a:lnSpc>
              <a:spcBef>
                <a:spcPts val="0"/>
              </a:spcBef>
              <a:spcAft>
                <a:spcPts val="0"/>
              </a:spcAft>
              <a:buSzPts val="1400"/>
              <a:buChar char="●"/>
            </a:pPr>
            <a:r>
              <a:rPr lang="nl-BE"/>
              <a:t>As DAVO is deciding why and how they will be processing the data, they are data controllers in this case</a:t>
            </a:r>
            <a:endParaRPr/>
          </a:p>
          <a:p>
            <a:pPr marL="457200" marR="0" lvl="0" indent="-317500" algn="l" rtl="0">
              <a:lnSpc>
                <a:spcPct val="100000"/>
              </a:lnSpc>
              <a:spcBef>
                <a:spcPts val="0"/>
              </a:spcBef>
              <a:spcAft>
                <a:spcPts val="0"/>
              </a:spcAft>
              <a:buSzPts val="1400"/>
              <a:buChar char="●"/>
            </a:pPr>
            <a:r>
              <a:rPr lang="nl-BE"/>
              <a:t>Sarah Peeters and Richard Janssens are both data subjects, identified by their National Registration Number</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96" name="Google Shape;696;g106bae41470_0_54"/>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1900" b="1" i="0" u="none" strike="noStrike" cap="none">
                <a:solidFill>
                  <a:srgbClr val="000000"/>
                </a:solidFill>
                <a:latin typeface="Arial"/>
                <a:ea typeface="Arial"/>
                <a:cs typeface="Arial"/>
                <a:sym typeface="Arial"/>
              </a:rPr>
              <a:t>1. Sarah Peeters, Richard Jansse</a:t>
            </a:r>
            <a:r>
              <a:rPr lang="nl-BE" sz="1900" b="1"/>
              <a:t>ns and </a:t>
            </a:r>
            <a:r>
              <a:rPr lang="nl-BE" sz="1900" b="1" i="0" u="none" strike="noStrike" cap="none">
                <a:solidFill>
                  <a:srgbClr val="000000"/>
                </a:solidFill>
                <a:latin typeface="Arial"/>
                <a:ea typeface="Arial"/>
                <a:cs typeface="Arial"/>
                <a:sym typeface="Arial"/>
              </a:rPr>
              <a:t>DAVO (Dienst Alimentatiebevorderingen i.e., Alimony Claims Service of Belgium) </a:t>
            </a:r>
            <a:r>
              <a:rPr lang="nl-BE" sz="1900" b="1"/>
              <a:t>are involved in the consent</a:t>
            </a:r>
            <a:endParaRPr sz="300" b="0" i="0" u="none" strike="noStrike" cap="none">
              <a:solidFill>
                <a:srgbClr val="000000"/>
              </a:solidFill>
              <a:latin typeface="Arial"/>
              <a:ea typeface="Arial"/>
              <a:cs typeface="Arial"/>
              <a:sym typeface="Arial"/>
            </a:endParaRPr>
          </a:p>
        </p:txBody>
      </p:sp>
      <p:pic>
        <p:nvPicPr>
          <p:cNvPr id="697" name="Google Shape;697;g106bae41470_0_54"/>
          <p:cNvPicPr preferRelativeResize="0"/>
          <p:nvPr/>
        </p:nvPicPr>
        <p:blipFill>
          <a:blip r:embed="rId3">
            <a:alphaModFix/>
          </a:blip>
          <a:stretch>
            <a:fillRect/>
          </a:stretch>
        </p:blipFill>
        <p:spPr>
          <a:xfrm>
            <a:off x="4294746" y="3683551"/>
            <a:ext cx="4247197" cy="1043046"/>
          </a:xfrm>
          <a:prstGeom prst="rect">
            <a:avLst/>
          </a:prstGeom>
          <a:noFill/>
          <a:ln>
            <a:noFill/>
          </a:ln>
        </p:spPr>
      </p:pic>
      <p:pic>
        <p:nvPicPr>
          <p:cNvPr id="698" name="Google Shape;698;g106bae41470_0_54"/>
          <p:cNvPicPr preferRelativeResize="0"/>
          <p:nvPr/>
        </p:nvPicPr>
        <p:blipFill>
          <a:blip r:embed="rId4">
            <a:alphaModFix/>
          </a:blip>
          <a:stretch>
            <a:fillRect/>
          </a:stretch>
        </p:blipFill>
        <p:spPr>
          <a:xfrm>
            <a:off x="4294738" y="1076525"/>
            <a:ext cx="4798219" cy="1049255"/>
          </a:xfrm>
          <a:prstGeom prst="rect">
            <a:avLst/>
          </a:prstGeom>
          <a:noFill/>
          <a:ln>
            <a:noFill/>
          </a:ln>
        </p:spPr>
      </p:pic>
      <p:pic>
        <p:nvPicPr>
          <p:cNvPr id="699" name="Google Shape;699;g106bae41470_0_54"/>
          <p:cNvPicPr preferRelativeResize="0"/>
          <p:nvPr/>
        </p:nvPicPr>
        <p:blipFill>
          <a:blip r:embed="rId5">
            <a:alphaModFix/>
          </a:blip>
          <a:stretch>
            <a:fillRect/>
          </a:stretch>
        </p:blipFill>
        <p:spPr>
          <a:xfrm>
            <a:off x="4294738" y="2386243"/>
            <a:ext cx="4166711" cy="10368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106bae41470_0_60"/>
          <p:cNvSpPr txBox="1"/>
          <p:nvPr/>
        </p:nvSpPr>
        <p:spPr>
          <a:xfrm>
            <a:off x="691375" y="1525850"/>
            <a:ext cx="80067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nl-BE"/>
              <a:t>Sarah’s data is retrieved from her bank (KBC), which is a data controller of the data</a:t>
            </a:r>
            <a:endParaRPr/>
          </a:p>
          <a:p>
            <a:pPr marL="285750" marR="0" lvl="0" indent="-285750" algn="l" rtl="0">
              <a:lnSpc>
                <a:spcPct val="100000"/>
              </a:lnSpc>
              <a:spcBef>
                <a:spcPts val="0"/>
              </a:spcBef>
              <a:spcAft>
                <a:spcPts val="0"/>
              </a:spcAft>
              <a:buSzPts val="1400"/>
              <a:buChar char="•"/>
            </a:pPr>
            <a:r>
              <a:rPr lang="nl-BE"/>
              <a:t>Richard’s data is retrieved from himself in the form of webform, asking him to give in his current account number</a:t>
            </a:r>
            <a:endParaRPr/>
          </a:p>
          <a:p>
            <a:pPr marL="285750" marR="0" lvl="0" indent="-285750" algn="l" rtl="0">
              <a:lnSpc>
                <a:spcPct val="100000"/>
              </a:lnSpc>
              <a:spcBef>
                <a:spcPts val="0"/>
              </a:spcBef>
              <a:spcAft>
                <a:spcPts val="0"/>
              </a:spcAft>
              <a:buSzPts val="1400"/>
              <a:buChar char="•"/>
            </a:pPr>
            <a:r>
              <a:rPr lang="nl-BE"/>
              <a:t>The personal data are here specific classes of personal data. Keeping the granularity as high as possible.</a:t>
            </a:r>
            <a:endParaRPr/>
          </a:p>
          <a:p>
            <a:pPr marL="285750" marR="0" lvl="0" indent="-285750" algn="l" rtl="0">
              <a:lnSpc>
                <a:spcPct val="100000"/>
              </a:lnSpc>
              <a:spcBef>
                <a:spcPts val="0"/>
              </a:spcBef>
              <a:spcAft>
                <a:spcPts val="0"/>
              </a:spcAft>
              <a:buSzPts val="1400"/>
              <a:buChar char="•"/>
            </a:pPr>
            <a:r>
              <a:rPr lang="nl-BE"/>
              <a:t>No check was done if the used classes do exist or not, but in practice it is possible to use any existing class in here which relates to personal data.</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05" name="Google Shape;705;g106bae41470_0_60"/>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1900" b="1" i="0" u="none" strike="noStrike" cap="none">
                <a:solidFill>
                  <a:srgbClr val="000000"/>
                </a:solidFill>
                <a:latin typeface="Arial"/>
                <a:ea typeface="Arial"/>
                <a:cs typeface="Arial"/>
                <a:sym typeface="Arial"/>
              </a:rPr>
              <a:t>2. </a:t>
            </a:r>
            <a:r>
              <a:rPr lang="nl-BE" sz="1900" b="1"/>
              <a:t>To be able to automate the transaction DAVO needs consent to the current account number of both datasubjects and consent to the bank transactions that take place between both accounts. </a:t>
            </a:r>
            <a:endParaRPr sz="300" b="0" i="0" u="none" strike="noStrike" cap="none">
              <a:solidFill>
                <a:srgbClr val="000000"/>
              </a:solidFill>
              <a:latin typeface="Arial"/>
              <a:ea typeface="Arial"/>
              <a:cs typeface="Arial"/>
              <a:sym typeface="Arial"/>
            </a:endParaRPr>
          </a:p>
        </p:txBody>
      </p:sp>
      <p:pic>
        <p:nvPicPr>
          <p:cNvPr id="706" name="Google Shape;706;g106bae41470_0_60"/>
          <p:cNvPicPr preferRelativeResize="0"/>
          <p:nvPr/>
        </p:nvPicPr>
        <p:blipFill>
          <a:blip r:embed="rId3">
            <a:alphaModFix/>
          </a:blip>
          <a:stretch>
            <a:fillRect/>
          </a:stretch>
        </p:blipFill>
        <p:spPr>
          <a:xfrm>
            <a:off x="2250275" y="3142025"/>
            <a:ext cx="5780998" cy="1227350"/>
          </a:xfrm>
          <a:prstGeom prst="rect">
            <a:avLst/>
          </a:prstGeom>
          <a:noFill/>
          <a:ln>
            <a:noFill/>
          </a:ln>
        </p:spPr>
      </p:pic>
      <p:pic>
        <p:nvPicPr>
          <p:cNvPr id="707" name="Google Shape;707;g106bae41470_0_60"/>
          <p:cNvPicPr preferRelativeResize="0"/>
          <p:nvPr/>
        </p:nvPicPr>
        <p:blipFill>
          <a:blip r:embed="rId4">
            <a:alphaModFix/>
          </a:blip>
          <a:stretch>
            <a:fillRect/>
          </a:stretch>
        </p:blipFill>
        <p:spPr>
          <a:xfrm>
            <a:off x="2250275" y="4540149"/>
            <a:ext cx="5437660" cy="599100"/>
          </a:xfrm>
          <a:prstGeom prst="rect">
            <a:avLst/>
          </a:prstGeom>
          <a:noFill/>
          <a:ln>
            <a:noFill/>
          </a:ln>
        </p:spPr>
      </p:pic>
      <p:pic>
        <p:nvPicPr>
          <p:cNvPr id="708" name="Google Shape;708;g106bae41470_0_60"/>
          <p:cNvPicPr preferRelativeResize="0"/>
          <p:nvPr/>
        </p:nvPicPr>
        <p:blipFill>
          <a:blip r:embed="rId5">
            <a:alphaModFix/>
          </a:blip>
          <a:stretch>
            <a:fillRect/>
          </a:stretch>
        </p:blipFill>
        <p:spPr>
          <a:xfrm>
            <a:off x="1217850" y="3192950"/>
            <a:ext cx="1770125" cy="348100"/>
          </a:xfrm>
          <a:prstGeom prst="rect">
            <a:avLst/>
          </a:prstGeom>
          <a:noFill/>
          <a:ln>
            <a:noFill/>
          </a:ln>
        </p:spPr>
      </p:pic>
      <p:pic>
        <p:nvPicPr>
          <p:cNvPr id="709" name="Google Shape;709;g106bae41470_0_60"/>
          <p:cNvPicPr preferRelativeResize="0"/>
          <p:nvPr/>
        </p:nvPicPr>
        <p:blipFill>
          <a:blip r:embed="rId5">
            <a:alphaModFix/>
          </a:blip>
          <a:stretch>
            <a:fillRect/>
          </a:stretch>
        </p:blipFill>
        <p:spPr>
          <a:xfrm>
            <a:off x="6118825" y="3905625"/>
            <a:ext cx="1770125" cy="634525"/>
          </a:xfrm>
          <a:prstGeom prst="rect">
            <a:avLst/>
          </a:prstGeom>
          <a:noFill/>
          <a:ln>
            <a:noFill/>
          </a:ln>
        </p:spPr>
      </p:pic>
      <p:pic>
        <p:nvPicPr>
          <p:cNvPr id="710" name="Google Shape;710;g106bae41470_0_60"/>
          <p:cNvPicPr preferRelativeResize="0"/>
          <p:nvPr/>
        </p:nvPicPr>
        <p:blipFill>
          <a:blip r:embed="rId5">
            <a:alphaModFix/>
          </a:blip>
          <a:stretch>
            <a:fillRect/>
          </a:stretch>
        </p:blipFill>
        <p:spPr>
          <a:xfrm>
            <a:off x="6059975" y="3067725"/>
            <a:ext cx="1770125" cy="302225"/>
          </a:xfrm>
          <a:prstGeom prst="rect">
            <a:avLst/>
          </a:prstGeom>
          <a:noFill/>
          <a:ln>
            <a:noFill/>
          </a:ln>
        </p:spPr>
      </p:pic>
      <p:pic>
        <p:nvPicPr>
          <p:cNvPr id="711" name="Google Shape;711;g106bae41470_0_60"/>
          <p:cNvPicPr preferRelativeResize="0"/>
          <p:nvPr/>
        </p:nvPicPr>
        <p:blipFill>
          <a:blip r:embed="rId5">
            <a:alphaModFix/>
          </a:blip>
          <a:stretch>
            <a:fillRect/>
          </a:stretch>
        </p:blipFill>
        <p:spPr>
          <a:xfrm>
            <a:off x="2250275" y="5079191"/>
            <a:ext cx="1770125" cy="197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106bae41470_0_66"/>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1900" b="1" i="0" u="none" strike="noStrike" cap="none">
                <a:solidFill>
                  <a:srgbClr val="000000"/>
                </a:solidFill>
                <a:latin typeface="Arial"/>
                <a:ea typeface="Arial"/>
                <a:cs typeface="Arial"/>
                <a:sym typeface="Arial"/>
              </a:rPr>
              <a:t>3. </a:t>
            </a:r>
            <a:r>
              <a:rPr lang="nl-BE" sz="1900" b="1"/>
              <a:t>A consent request was made for both of them and both gave consent for processing the data until their youngest daughter is 18 y/o.</a:t>
            </a:r>
            <a:endParaRPr sz="1900" b="1" i="0" u="none" strike="noStrike" cap="none">
              <a:solidFill>
                <a:srgbClr val="000000"/>
              </a:solidFill>
              <a:latin typeface="Arial"/>
              <a:ea typeface="Arial"/>
              <a:cs typeface="Arial"/>
              <a:sym typeface="Arial"/>
            </a:endParaRPr>
          </a:p>
        </p:txBody>
      </p:sp>
      <p:pic>
        <p:nvPicPr>
          <p:cNvPr id="717" name="Google Shape;717;g106bae41470_0_66"/>
          <p:cNvPicPr preferRelativeResize="0"/>
          <p:nvPr/>
        </p:nvPicPr>
        <p:blipFill>
          <a:blip r:embed="rId3">
            <a:alphaModFix/>
          </a:blip>
          <a:stretch>
            <a:fillRect/>
          </a:stretch>
        </p:blipFill>
        <p:spPr>
          <a:xfrm>
            <a:off x="6778402" y="2048450"/>
            <a:ext cx="2319000" cy="2971901"/>
          </a:xfrm>
          <a:prstGeom prst="rect">
            <a:avLst/>
          </a:prstGeom>
          <a:noFill/>
          <a:ln>
            <a:noFill/>
          </a:ln>
        </p:spPr>
      </p:pic>
      <p:pic>
        <p:nvPicPr>
          <p:cNvPr id="718" name="Google Shape;718;g106bae41470_0_66"/>
          <p:cNvPicPr preferRelativeResize="0"/>
          <p:nvPr/>
        </p:nvPicPr>
        <p:blipFill>
          <a:blip r:embed="rId4">
            <a:alphaModFix/>
          </a:blip>
          <a:stretch>
            <a:fillRect/>
          </a:stretch>
        </p:blipFill>
        <p:spPr>
          <a:xfrm>
            <a:off x="4092700" y="2843807"/>
            <a:ext cx="2685699" cy="2176542"/>
          </a:xfrm>
          <a:prstGeom prst="rect">
            <a:avLst/>
          </a:prstGeom>
          <a:noFill/>
          <a:ln>
            <a:noFill/>
          </a:ln>
        </p:spPr>
      </p:pic>
      <p:pic>
        <p:nvPicPr>
          <p:cNvPr id="719" name="Google Shape;719;g106bae41470_0_66"/>
          <p:cNvPicPr preferRelativeResize="0"/>
          <p:nvPr/>
        </p:nvPicPr>
        <p:blipFill>
          <a:blip r:embed="rId5">
            <a:alphaModFix/>
          </a:blip>
          <a:stretch>
            <a:fillRect/>
          </a:stretch>
        </p:blipFill>
        <p:spPr>
          <a:xfrm>
            <a:off x="2977600" y="3005500"/>
            <a:ext cx="1770125" cy="634525"/>
          </a:xfrm>
          <a:prstGeom prst="rect">
            <a:avLst/>
          </a:prstGeom>
          <a:noFill/>
          <a:ln>
            <a:noFill/>
          </a:ln>
        </p:spPr>
      </p:pic>
      <p:pic>
        <p:nvPicPr>
          <p:cNvPr id="720" name="Google Shape;720;g106bae41470_0_66"/>
          <p:cNvPicPr preferRelativeResize="0"/>
          <p:nvPr/>
        </p:nvPicPr>
        <p:blipFill>
          <a:blip r:embed="rId5">
            <a:alphaModFix/>
          </a:blip>
          <a:stretch>
            <a:fillRect/>
          </a:stretch>
        </p:blipFill>
        <p:spPr>
          <a:xfrm>
            <a:off x="6475300" y="3005500"/>
            <a:ext cx="702650" cy="472825"/>
          </a:xfrm>
          <a:prstGeom prst="rect">
            <a:avLst/>
          </a:prstGeom>
          <a:noFill/>
          <a:ln>
            <a:noFill/>
          </a:ln>
        </p:spPr>
      </p:pic>
      <p:pic>
        <p:nvPicPr>
          <p:cNvPr id="721" name="Google Shape;721;g106bae41470_0_66"/>
          <p:cNvPicPr preferRelativeResize="0"/>
          <p:nvPr/>
        </p:nvPicPr>
        <p:blipFill>
          <a:blip r:embed="rId5">
            <a:alphaModFix/>
          </a:blip>
          <a:stretch>
            <a:fillRect/>
          </a:stretch>
        </p:blipFill>
        <p:spPr>
          <a:xfrm>
            <a:off x="8495950" y="2689475"/>
            <a:ext cx="648050" cy="1305925"/>
          </a:xfrm>
          <a:prstGeom prst="rect">
            <a:avLst/>
          </a:prstGeom>
          <a:noFill/>
          <a:ln>
            <a:noFill/>
          </a:ln>
        </p:spPr>
      </p:pic>
      <p:pic>
        <p:nvPicPr>
          <p:cNvPr id="722" name="Google Shape;722;g106bae41470_0_66"/>
          <p:cNvPicPr preferRelativeResize="0"/>
          <p:nvPr/>
        </p:nvPicPr>
        <p:blipFill>
          <a:blip r:embed="rId5">
            <a:alphaModFix/>
          </a:blip>
          <a:stretch>
            <a:fillRect/>
          </a:stretch>
        </p:blipFill>
        <p:spPr>
          <a:xfrm>
            <a:off x="6613075" y="4234200"/>
            <a:ext cx="510275" cy="472825"/>
          </a:xfrm>
          <a:prstGeom prst="rect">
            <a:avLst/>
          </a:prstGeom>
          <a:noFill/>
          <a:ln>
            <a:noFill/>
          </a:ln>
        </p:spPr>
      </p:pic>
      <p:sp>
        <p:nvSpPr>
          <p:cNvPr id="723" name="Google Shape;723;g106bae41470_0_66"/>
          <p:cNvSpPr txBox="1"/>
          <p:nvPr/>
        </p:nvSpPr>
        <p:spPr>
          <a:xfrm>
            <a:off x="691375" y="1525850"/>
            <a:ext cx="8006700" cy="2462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nl-BE"/>
              <a:t>Two separate consent requests were made on the 1st of October 2021</a:t>
            </a:r>
            <a:endParaRPr/>
          </a:p>
          <a:p>
            <a:pPr marL="285750" marR="0" lvl="0" indent="-285750" algn="l" rtl="0">
              <a:lnSpc>
                <a:spcPct val="100000"/>
              </a:lnSpc>
              <a:spcBef>
                <a:spcPts val="0"/>
              </a:spcBef>
              <a:spcAft>
                <a:spcPts val="0"/>
              </a:spcAft>
              <a:buClr>
                <a:srgbClr val="000000"/>
              </a:buClr>
              <a:buSzPts val="1400"/>
              <a:buFont typeface="Arial"/>
              <a:buChar char="•"/>
            </a:pPr>
            <a:r>
              <a:rPr lang="nl-BE"/>
              <a:t>Both of them were asked to give consent to the data relevant for their case</a:t>
            </a:r>
            <a:endParaRPr/>
          </a:p>
          <a:p>
            <a:pPr marL="285750" marR="0" lvl="0" indent="-285750" algn="l" rtl="0">
              <a:lnSpc>
                <a:spcPct val="100000"/>
              </a:lnSpc>
              <a:spcBef>
                <a:spcPts val="0"/>
              </a:spcBef>
              <a:spcAft>
                <a:spcPts val="0"/>
              </a:spcAft>
              <a:buSzPts val="1400"/>
              <a:buChar char="•"/>
            </a:pPr>
            <a:r>
              <a:rPr lang="nl-BE"/>
              <a:t>Richard gave consent digitally via a tick box in the webform on </a:t>
            </a:r>
            <a:br>
              <a:rPr lang="nl-BE"/>
            </a:br>
            <a:r>
              <a:rPr lang="nl-BE"/>
              <a:t>23/11/2021</a:t>
            </a:r>
            <a:endParaRPr/>
          </a:p>
          <a:p>
            <a:pPr marL="285750" marR="0" lvl="0" indent="-285750" algn="l" rtl="0">
              <a:lnSpc>
                <a:spcPct val="100000"/>
              </a:lnSpc>
              <a:spcBef>
                <a:spcPts val="0"/>
              </a:spcBef>
              <a:spcAft>
                <a:spcPts val="0"/>
              </a:spcAft>
              <a:buSzPts val="1400"/>
              <a:buChar char="•"/>
            </a:pPr>
            <a:r>
              <a:rPr lang="nl-BE"/>
              <a:t>Sarah gave consent physically by signing a </a:t>
            </a:r>
            <a:br>
              <a:rPr lang="nl-BE"/>
            </a:br>
            <a:r>
              <a:rPr lang="nl-BE"/>
              <a:t>document at DAVOs office on 20/10/2021</a:t>
            </a:r>
            <a:endParaRPr/>
          </a:p>
          <a:p>
            <a:pPr marL="285750" marR="0" lvl="0" indent="-285750" algn="l" rtl="0">
              <a:lnSpc>
                <a:spcPct val="100000"/>
              </a:lnSpc>
              <a:spcBef>
                <a:spcPts val="0"/>
              </a:spcBef>
              <a:spcAft>
                <a:spcPts val="0"/>
              </a:spcAft>
              <a:buSzPts val="1400"/>
              <a:buChar char="•"/>
            </a:pPr>
            <a:r>
              <a:rPr lang="nl-BE"/>
              <a:t>The bank transactions need to be </a:t>
            </a:r>
            <a:br>
              <a:rPr lang="nl-BE"/>
            </a:br>
            <a:r>
              <a:rPr lang="nl-BE"/>
              <a:t>monitored on a monthly basis</a:t>
            </a:r>
            <a:endParaRPr/>
          </a:p>
          <a:p>
            <a:pPr marL="0" lvl="0" indent="0" algn="l" rtl="0">
              <a:spcBef>
                <a:spcPts val="0"/>
              </a:spcBef>
              <a:spcAft>
                <a:spcPts val="0"/>
              </a:spcAft>
              <a:buNone/>
            </a:pPr>
            <a:r>
              <a:rPr lang="nl-BE"/>
              <a:t>As their youngest daughter becomes 18 y/o </a:t>
            </a:r>
            <a:br>
              <a:rPr lang="nl-BE"/>
            </a:br>
            <a:r>
              <a:rPr lang="nl-BE"/>
              <a:t>on 27/09/2025 the consent expires at that </a:t>
            </a:r>
            <a:br>
              <a:rPr lang="nl-BE"/>
            </a:br>
            <a:r>
              <a:rPr lang="nl-BE"/>
              <a:t>moment in time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107a370b873_0_141"/>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1900" b="1"/>
              <a:t>Options for expressing the expiry conditions</a:t>
            </a:r>
            <a:endParaRPr sz="1900" b="1" i="0" u="none" strike="noStrike" cap="none">
              <a:solidFill>
                <a:srgbClr val="000000"/>
              </a:solidFill>
              <a:latin typeface="Arial"/>
              <a:ea typeface="Arial"/>
              <a:cs typeface="Arial"/>
              <a:sym typeface="Arial"/>
            </a:endParaRPr>
          </a:p>
        </p:txBody>
      </p:sp>
      <p:pic>
        <p:nvPicPr>
          <p:cNvPr id="729" name="Google Shape;729;g107a370b873_0_141"/>
          <p:cNvPicPr preferRelativeResize="0"/>
          <p:nvPr/>
        </p:nvPicPr>
        <p:blipFill>
          <a:blip r:embed="rId3">
            <a:alphaModFix/>
          </a:blip>
          <a:stretch>
            <a:fillRect/>
          </a:stretch>
        </p:blipFill>
        <p:spPr>
          <a:xfrm>
            <a:off x="2977600" y="3005500"/>
            <a:ext cx="1770125" cy="634525"/>
          </a:xfrm>
          <a:prstGeom prst="rect">
            <a:avLst/>
          </a:prstGeom>
          <a:noFill/>
          <a:ln>
            <a:noFill/>
          </a:ln>
        </p:spPr>
      </p:pic>
      <p:pic>
        <p:nvPicPr>
          <p:cNvPr id="730" name="Google Shape;730;g107a370b873_0_141"/>
          <p:cNvPicPr preferRelativeResize="0"/>
          <p:nvPr/>
        </p:nvPicPr>
        <p:blipFill>
          <a:blip r:embed="rId3">
            <a:alphaModFix/>
          </a:blip>
          <a:stretch>
            <a:fillRect/>
          </a:stretch>
        </p:blipFill>
        <p:spPr>
          <a:xfrm>
            <a:off x="6475300" y="3005500"/>
            <a:ext cx="702650" cy="472825"/>
          </a:xfrm>
          <a:prstGeom prst="rect">
            <a:avLst/>
          </a:prstGeom>
          <a:noFill/>
          <a:ln>
            <a:noFill/>
          </a:ln>
        </p:spPr>
      </p:pic>
      <p:pic>
        <p:nvPicPr>
          <p:cNvPr id="731" name="Google Shape;731;g107a370b873_0_141"/>
          <p:cNvPicPr preferRelativeResize="0"/>
          <p:nvPr/>
        </p:nvPicPr>
        <p:blipFill>
          <a:blip r:embed="rId3">
            <a:alphaModFix/>
          </a:blip>
          <a:stretch>
            <a:fillRect/>
          </a:stretch>
        </p:blipFill>
        <p:spPr>
          <a:xfrm>
            <a:off x="8495950" y="2689475"/>
            <a:ext cx="648050" cy="1305925"/>
          </a:xfrm>
          <a:prstGeom prst="rect">
            <a:avLst/>
          </a:prstGeom>
          <a:noFill/>
          <a:ln>
            <a:noFill/>
          </a:ln>
        </p:spPr>
      </p:pic>
      <p:pic>
        <p:nvPicPr>
          <p:cNvPr id="732" name="Google Shape;732;g107a370b873_0_141"/>
          <p:cNvPicPr preferRelativeResize="0"/>
          <p:nvPr/>
        </p:nvPicPr>
        <p:blipFill>
          <a:blip r:embed="rId3">
            <a:alphaModFix/>
          </a:blip>
          <a:stretch>
            <a:fillRect/>
          </a:stretch>
        </p:blipFill>
        <p:spPr>
          <a:xfrm>
            <a:off x="6613075" y="4234200"/>
            <a:ext cx="510275" cy="472825"/>
          </a:xfrm>
          <a:prstGeom prst="rect">
            <a:avLst/>
          </a:prstGeom>
          <a:noFill/>
          <a:ln>
            <a:noFill/>
          </a:ln>
        </p:spPr>
      </p:pic>
      <p:sp>
        <p:nvSpPr>
          <p:cNvPr id="733" name="Google Shape;733;g107a370b873_0_141"/>
          <p:cNvSpPr txBox="1"/>
          <p:nvPr/>
        </p:nvSpPr>
        <p:spPr>
          <a:xfrm>
            <a:off x="691375" y="901888"/>
            <a:ext cx="4331700" cy="1169700"/>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b="1"/>
              <a:t>Option 1:</a:t>
            </a:r>
            <a:endParaRPr b="1"/>
          </a:p>
          <a:p>
            <a:pPr marL="0" lvl="0" indent="0" algn="l" rtl="0">
              <a:spcBef>
                <a:spcPts val="0"/>
              </a:spcBef>
              <a:spcAft>
                <a:spcPts val="0"/>
              </a:spcAft>
              <a:buNone/>
            </a:pPr>
            <a:r>
              <a:rPr lang="nl-BE"/>
              <a:t>Their daughter becomes 18 y/o, so the consent expires at this moment in time. When the consent expires the situation has to be analyses again and a new expiry date will be determined.</a:t>
            </a:r>
            <a:endParaRPr/>
          </a:p>
        </p:txBody>
      </p:sp>
      <p:pic>
        <p:nvPicPr>
          <p:cNvPr id="734" name="Google Shape;734;g107a370b873_0_141"/>
          <p:cNvPicPr preferRelativeResize="0"/>
          <p:nvPr/>
        </p:nvPicPr>
        <p:blipFill>
          <a:blip r:embed="rId4">
            <a:alphaModFix/>
          </a:blip>
          <a:stretch>
            <a:fillRect/>
          </a:stretch>
        </p:blipFill>
        <p:spPr>
          <a:xfrm>
            <a:off x="5796200" y="2301877"/>
            <a:ext cx="3032952" cy="1611325"/>
          </a:xfrm>
          <a:prstGeom prst="rect">
            <a:avLst/>
          </a:prstGeom>
          <a:noFill/>
          <a:ln w="9525" cap="flat" cmpd="sng">
            <a:solidFill>
              <a:schemeClr val="dk2"/>
            </a:solidFill>
            <a:prstDash val="solid"/>
            <a:round/>
            <a:headEnd type="none" w="sm" len="sm"/>
            <a:tailEnd type="none" w="sm" len="sm"/>
          </a:ln>
        </p:spPr>
      </p:pic>
      <p:pic>
        <p:nvPicPr>
          <p:cNvPr id="735" name="Google Shape;735;g107a370b873_0_141"/>
          <p:cNvPicPr preferRelativeResize="0"/>
          <p:nvPr/>
        </p:nvPicPr>
        <p:blipFill>
          <a:blip r:embed="rId5">
            <a:alphaModFix/>
          </a:blip>
          <a:stretch>
            <a:fillRect/>
          </a:stretch>
        </p:blipFill>
        <p:spPr>
          <a:xfrm>
            <a:off x="5796200" y="853925"/>
            <a:ext cx="3032951" cy="1265625"/>
          </a:xfrm>
          <a:prstGeom prst="rect">
            <a:avLst/>
          </a:prstGeom>
          <a:noFill/>
          <a:ln w="9525" cap="flat" cmpd="sng">
            <a:solidFill>
              <a:schemeClr val="dk2"/>
            </a:solidFill>
            <a:prstDash val="solid"/>
            <a:round/>
            <a:headEnd type="none" w="sm" len="sm"/>
            <a:tailEnd type="none" w="sm" len="sm"/>
          </a:ln>
        </p:spPr>
      </p:pic>
      <p:sp>
        <p:nvSpPr>
          <p:cNvPr id="736" name="Google Shape;736;g107a370b873_0_141"/>
          <p:cNvSpPr txBox="1"/>
          <p:nvPr/>
        </p:nvSpPr>
        <p:spPr>
          <a:xfrm>
            <a:off x="691375" y="2414825"/>
            <a:ext cx="4331700" cy="1385400"/>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lvl="0" indent="0" algn="l" rtl="0">
              <a:spcBef>
                <a:spcPts val="0"/>
              </a:spcBef>
              <a:spcAft>
                <a:spcPts val="0"/>
              </a:spcAft>
              <a:buNone/>
            </a:pPr>
            <a:r>
              <a:rPr lang="nl-BE" b="1"/>
              <a:t>Option 2:</a:t>
            </a:r>
            <a:br>
              <a:rPr lang="nl-BE" b="1"/>
            </a:br>
            <a:r>
              <a:rPr lang="nl-BE"/>
              <a:t>The CCCEV objects are used to determine and check the criterion which should be met for the consent to still be valid.</a:t>
            </a:r>
            <a:endParaRPr/>
          </a:p>
          <a:p>
            <a:pPr marL="0" lvl="0" indent="0" algn="l" rtl="0">
              <a:spcBef>
                <a:spcPts val="0"/>
              </a:spcBef>
              <a:spcAft>
                <a:spcPts val="0"/>
              </a:spcAft>
              <a:buNone/>
            </a:pPr>
            <a:r>
              <a:rPr lang="nl-BE"/>
              <a:t>→ Event-based expiry conditions are being seen as contextual/credential consents</a:t>
            </a:r>
            <a:endParaRPr/>
          </a:p>
        </p:txBody>
      </p:sp>
      <p:cxnSp>
        <p:nvCxnSpPr>
          <p:cNvPr id="737" name="Google Shape;737;g107a370b873_0_141"/>
          <p:cNvCxnSpPr>
            <a:stCxn id="733" idx="3"/>
            <a:endCxn id="735" idx="1"/>
          </p:cNvCxnSpPr>
          <p:nvPr/>
        </p:nvCxnSpPr>
        <p:spPr>
          <a:xfrm>
            <a:off x="5023075" y="1486738"/>
            <a:ext cx="773100" cy="0"/>
          </a:xfrm>
          <a:prstGeom prst="straightConnector1">
            <a:avLst/>
          </a:prstGeom>
          <a:noFill/>
          <a:ln w="9525" cap="flat" cmpd="sng">
            <a:solidFill>
              <a:schemeClr val="dk2"/>
            </a:solidFill>
            <a:prstDash val="solid"/>
            <a:round/>
            <a:headEnd type="none" w="med" len="med"/>
            <a:tailEnd type="triangle" w="med" len="med"/>
          </a:ln>
        </p:spPr>
      </p:cxnSp>
      <p:cxnSp>
        <p:nvCxnSpPr>
          <p:cNvPr id="738" name="Google Shape;738;g107a370b873_0_141"/>
          <p:cNvCxnSpPr>
            <a:stCxn id="736" idx="3"/>
            <a:endCxn id="734" idx="1"/>
          </p:cNvCxnSpPr>
          <p:nvPr/>
        </p:nvCxnSpPr>
        <p:spPr>
          <a:xfrm>
            <a:off x="5023075" y="3107525"/>
            <a:ext cx="773100" cy="0"/>
          </a:xfrm>
          <a:prstGeom prst="straightConnector1">
            <a:avLst/>
          </a:prstGeom>
          <a:noFill/>
          <a:ln w="9525" cap="flat" cmpd="sng">
            <a:solidFill>
              <a:schemeClr val="dk2"/>
            </a:solidFill>
            <a:prstDash val="solid"/>
            <a:round/>
            <a:headEnd type="none" w="med" len="med"/>
            <a:tailEnd type="triangle" w="med" len="med"/>
          </a:ln>
        </p:spPr>
      </p:cxnSp>
      <p:sp>
        <p:nvSpPr>
          <p:cNvPr id="739" name="Google Shape;739;g107a370b873_0_141"/>
          <p:cNvSpPr/>
          <p:nvPr/>
        </p:nvSpPr>
        <p:spPr>
          <a:xfrm>
            <a:off x="2430375" y="4171078"/>
            <a:ext cx="5450400" cy="741900"/>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nl-BE" sz="1600" b="1">
                <a:solidFill>
                  <a:schemeClr val="dk1"/>
                </a:solidFill>
              </a:rPr>
              <a:t>Provide your input </a:t>
            </a:r>
            <a:r>
              <a:rPr lang="nl-BE" sz="1600">
                <a:solidFill>
                  <a:schemeClr val="dk1"/>
                </a:solidFill>
              </a:rPr>
              <a:t>by posting in chat:</a:t>
            </a:r>
            <a:endParaRPr sz="1600">
              <a:solidFill>
                <a:schemeClr val="dk1"/>
              </a:solidFill>
            </a:endParaRPr>
          </a:p>
          <a:p>
            <a:pPr marL="457200" lvl="0" indent="-330200" algn="l" rtl="0">
              <a:spcBef>
                <a:spcPts val="0"/>
              </a:spcBef>
              <a:spcAft>
                <a:spcPts val="0"/>
              </a:spcAft>
              <a:buSzPts val="1600"/>
              <a:buChar char="➔"/>
            </a:pPr>
            <a:r>
              <a:rPr lang="nl-BE" sz="1600" b="1">
                <a:solidFill>
                  <a:schemeClr val="dk1"/>
                </a:solidFill>
              </a:rPr>
              <a:t>0 </a:t>
            </a:r>
            <a:r>
              <a:rPr lang="nl-BE" sz="1600">
                <a:solidFill>
                  <a:schemeClr val="dk1"/>
                </a:solidFill>
              </a:rPr>
              <a:t>= indifferent; </a:t>
            </a:r>
            <a:r>
              <a:rPr lang="nl-BE" sz="1600" b="1">
                <a:solidFill>
                  <a:schemeClr val="dk1"/>
                </a:solidFill>
              </a:rPr>
              <a:t>1 </a:t>
            </a:r>
            <a:r>
              <a:rPr lang="nl-BE" sz="1600">
                <a:solidFill>
                  <a:schemeClr val="dk1"/>
                </a:solidFill>
              </a:rPr>
              <a:t>= Option 1; </a:t>
            </a:r>
            <a:r>
              <a:rPr lang="nl-BE" sz="1600" b="1">
                <a:solidFill>
                  <a:schemeClr val="dk1"/>
                </a:solidFill>
              </a:rPr>
              <a:t>2 </a:t>
            </a:r>
            <a:r>
              <a:rPr lang="nl-BE" sz="1600">
                <a:solidFill>
                  <a:schemeClr val="dk1"/>
                </a:solidFill>
              </a:rPr>
              <a:t>= Option 2</a:t>
            </a:r>
            <a:endParaRPr sz="1600" b="1">
              <a:solidFill>
                <a:srgbClr val="37363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106bae41470_0_73"/>
          <p:cNvSpPr txBox="1"/>
          <p:nvPr/>
        </p:nvSpPr>
        <p:spPr>
          <a:xfrm>
            <a:off x="691500" y="2016025"/>
            <a:ext cx="4843200" cy="2370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nl-BE"/>
              <a:t>As the data changes on a monthly basis it is important to have access to the live data</a:t>
            </a:r>
            <a:endParaRPr/>
          </a:p>
          <a:p>
            <a:pPr marL="285750" marR="0" lvl="0" indent="-285750" algn="l" rtl="0">
              <a:lnSpc>
                <a:spcPct val="100000"/>
              </a:lnSpc>
              <a:spcBef>
                <a:spcPts val="0"/>
              </a:spcBef>
              <a:spcAft>
                <a:spcPts val="0"/>
              </a:spcAft>
              <a:buSzPts val="1400"/>
              <a:buChar char="•"/>
            </a:pPr>
            <a:r>
              <a:rPr lang="nl-BE"/>
              <a:t>Type of processing that the machines will perform is systematic monitoring</a:t>
            </a:r>
            <a:endParaRPr/>
          </a:p>
          <a:p>
            <a:pPr marL="285750" marR="0" lvl="0" indent="-285750" algn="l" rtl="0">
              <a:lnSpc>
                <a:spcPct val="100000"/>
              </a:lnSpc>
              <a:spcBef>
                <a:spcPts val="0"/>
              </a:spcBef>
              <a:spcAft>
                <a:spcPts val="0"/>
              </a:spcAft>
              <a:buSzPts val="1400"/>
              <a:buChar char="•"/>
            </a:pPr>
            <a:r>
              <a:rPr lang="nl-BE"/>
              <a:t>And the purpose is to obtain the advance payment service from DAVO</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45" name="Google Shape;745;g106bae41470_0_73"/>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1900" b="1" i="0" u="none" strike="noStrike" cap="none">
                <a:solidFill>
                  <a:srgbClr val="000000"/>
                </a:solidFill>
                <a:latin typeface="Arial"/>
                <a:ea typeface="Arial"/>
                <a:cs typeface="Arial"/>
                <a:sym typeface="Arial"/>
              </a:rPr>
              <a:t>4. </a:t>
            </a:r>
            <a:r>
              <a:rPr lang="nl-BE" sz="1900" b="1"/>
              <a:t>A machine learning tool will systematically monitor the bank transactions to make sure that Sarah receives the alimony she needs</a:t>
            </a:r>
            <a:endParaRPr sz="1900" b="1" i="0" u="none" strike="noStrike" cap="none">
              <a:solidFill>
                <a:srgbClr val="000000"/>
              </a:solidFill>
              <a:latin typeface="Arial"/>
              <a:ea typeface="Arial"/>
              <a:cs typeface="Arial"/>
              <a:sym typeface="Arial"/>
            </a:endParaRPr>
          </a:p>
        </p:txBody>
      </p:sp>
      <p:pic>
        <p:nvPicPr>
          <p:cNvPr id="746" name="Google Shape;746;g106bae41470_0_73"/>
          <p:cNvPicPr preferRelativeResize="0"/>
          <p:nvPr/>
        </p:nvPicPr>
        <p:blipFill>
          <a:blip r:embed="rId3">
            <a:alphaModFix/>
          </a:blip>
          <a:stretch>
            <a:fillRect/>
          </a:stretch>
        </p:blipFill>
        <p:spPr>
          <a:xfrm>
            <a:off x="5534700" y="2016025"/>
            <a:ext cx="3476625" cy="1933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g107a370b873_0_114"/>
          <p:cNvSpPr txBox="1"/>
          <p:nvPr/>
        </p:nvSpPr>
        <p:spPr>
          <a:xfrm>
            <a:off x="691375" y="1525850"/>
            <a:ext cx="4460100" cy="34479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SzPts val="1400"/>
              <a:buChar char="●"/>
            </a:pPr>
            <a:r>
              <a:rPr lang="nl-BE"/>
              <a:t>All the personal data types have a DataRetention object associated with it</a:t>
            </a:r>
            <a:endParaRPr/>
          </a:p>
          <a:p>
            <a:pPr marL="457200" marR="0" lvl="0" indent="-317500" algn="l" rtl="0">
              <a:lnSpc>
                <a:spcPct val="100000"/>
              </a:lnSpc>
              <a:spcBef>
                <a:spcPts val="0"/>
              </a:spcBef>
              <a:spcAft>
                <a:spcPts val="0"/>
              </a:spcAft>
              <a:buSzPts val="1400"/>
              <a:buChar char="●"/>
            </a:pPr>
            <a:r>
              <a:rPr lang="nl-BE"/>
              <a:t>Processing that may be performed in this time is storing the data</a:t>
            </a:r>
            <a:endParaRPr/>
          </a:p>
          <a:p>
            <a:pPr marL="457200" marR="0" lvl="0" indent="-317500" algn="l" rtl="0">
              <a:lnSpc>
                <a:spcPct val="100000"/>
              </a:lnSpc>
              <a:spcBef>
                <a:spcPts val="0"/>
              </a:spcBef>
              <a:spcAft>
                <a:spcPts val="0"/>
              </a:spcAft>
              <a:buSzPts val="1400"/>
              <a:buChar char="●"/>
            </a:pPr>
            <a:r>
              <a:rPr lang="nl-BE"/>
              <a:t>The period is 10 years after receiving the data</a:t>
            </a:r>
            <a:endParaRPr/>
          </a:p>
          <a:p>
            <a:pPr marL="457200" marR="0" lvl="0" indent="-317500" algn="l" rtl="0">
              <a:lnSpc>
                <a:spcPct val="100000"/>
              </a:lnSpc>
              <a:spcBef>
                <a:spcPts val="0"/>
              </a:spcBef>
              <a:spcAft>
                <a:spcPts val="0"/>
              </a:spcAft>
              <a:buSzPts val="1400"/>
              <a:buChar char="●"/>
            </a:pPr>
            <a:r>
              <a:rPr lang="nl-BE"/>
              <a:t>It is not liveData that is needed, as they just need the data received at the moment of the consent</a:t>
            </a:r>
            <a:endParaRPr/>
          </a:p>
          <a:p>
            <a:pPr marL="457200" marR="0" lvl="0" indent="-317500" algn="l" rtl="0">
              <a:lnSpc>
                <a:spcPct val="100000"/>
              </a:lnSpc>
              <a:spcBef>
                <a:spcPts val="0"/>
              </a:spcBef>
              <a:spcAft>
                <a:spcPts val="0"/>
              </a:spcAft>
              <a:buSzPts val="1400"/>
              <a:buChar char="●"/>
            </a:pPr>
            <a:r>
              <a:rPr lang="nl-BE"/>
              <a:t>The legal basis behind this retention is a legal obligation which was set by the authorities for auditing reasons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52" name="Google Shape;752;g107a370b873_0_114"/>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1900" b="1"/>
              <a:t>5. Next to the data processing related to the consent, DAVO needs to have a retention period for the data. Because they need to store the data for 10 years due to legally determined auditing reasons.</a:t>
            </a:r>
            <a:endParaRPr sz="300" b="0" i="0" u="none" strike="noStrike" cap="none">
              <a:solidFill>
                <a:srgbClr val="000000"/>
              </a:solidFill>
              <a:latin typeface="Arial"/>
              <a:ea typeface="Arial"/>
              <a:cs typeface="Arial"/>
              <a:sym typeface="Arial"/>
            </a:endParaRPr>
          </a:p>
        </p:txBody>
      </p:sp>
      <p:pic>
        <p:nvPicPr>
          <p:cNvPr id="753" name="Google Shape;753;g107a370b873_0_114"/>
          <p:cNvPicPr preferRelativeResize="0"/>
          <p:nvPr/>
        </p:nvPicPr>
        <p:blipFill>
          <a:blip r:embed="rId3">
            <a:alphaModFix/>
          </a:blip>
          <a:stretch>
            <a:fillRect/>
          </a:stretch>
        </p:blipFill>
        <p:spPr>
          <a:xfrm>
            <a:off x="5151525" y="2096238"/>
            <a:ext cx="3677625" cy="2091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g106bae41470_0_84"/>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Case </a:t>
            </a:r>
            <a:r>
              <a:rPr lang="nl-BE" sz="3000" b="1"/>
              <a:t>1</a:t>
            </a:r>
            <a:r>
              <a:rPr lang="nl-BE" sz="3000" b="1" i="0" u="none" strike="noStrike" cap="none">
                <a:solidFill>
                  <a:srgbClr val="000000"/>
                </a:solidFill>
                <a:latin typeface="Arial"/>
                <a:ea typeface="Arial"/>
                <a:cs typeface="Arial"/>
                <a:sym typeface="Arial"/>
              </a:rPr>
              <a:t> – Multi-person consent </a:t>
            </a:r>
            <a:r>
              <a:rPr lang="nl-BE" sz="3000" b="1"/>
              <a:t>for </a:t>
            </a:r>
            <a:r>
              <a:rPr lang="nl-BE" sz="3000" b="1" i="0" u="none" strike="noStrike" cap="none">
                <a:solidFill>
                  <a:srgbClr val="000000"/>
                </a:solidFill>
                <a:latin typeface="Arial"/>
                <a:ea typeface="Arial"/>
                <a:cs typeface="Arial"/>
                <a:sym typeface="Arial"/>
              </a:rPr>
              <a:t>bank transfer</a:t>
            </a:r>
            <a:r>
              <a:rPr lang="nl-BE" sz="3000" b="1"/>
              <a:t> data </a:t>
            </a:r>
            <a:r>
              <a:rPr lang="nl-BE" sz="3000" b="1" i="0" u="none" strike="noStrike" cap="none">
                <a:solidFill>
                  <a:srgbClr val="000000"/>
                </a:solidFill>
                <a:latin typeface="Arial"/>
                <a:ea typeface="Arial"/>
                <a:cs typeface="Arial"/>
                <a:sym typeface="Arial"/>
              </a:rPr>
              <a:t>in function of Alimony support</a:t>
            </a:r>
            <a:endParaRPr sz="1400" b="0" i="0" u="none" strike="noStrike" cap="none">
              <a:solidFill>
                <a:srgbClr val="000000"/>
              </a:solidFill>
              <a:latin typeface="Arial"/>
              <a:ea typeface="Arial"/>
              <a:cs typeface="Arial"/>
              <a:sym typeface="Arial"/>
            </a:endParaRPr>
          </a:p>
        </p:txBody>
      </p:sp>
      <p:pic>
        <p:nvPicPr>
          <p:cNvPr id="759" name="Google Shape;759;g106bae41470_0_84"/>
          <p:cNvPicPr preferRelativeResize="0"/>
          <p:nvPr/>
        </p:nvPicPr>
        <p:blipFill>
          <a:blip r:embed="rId3">
            <a:alphaModFix/>
          </a:blip>
          <a:stretch>
            <a:fillRect/>
          </a:stretch>
        </p:blipFill>
        <p:spPr>
          <a:xfrm>
            <a:off x="1634288" y="1235950"/>
            <a:ext cx="6189225" cy="39075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32"/>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Case </a:t>
            </a:r>
            <a:r>
              <a:rPr lang="nl-BE" sz="3000" b="1"/>
              <a:t>2</a:t>
            </a:r>
            <a:r>
              <a:rPr lang="nl-BE" sz="3000" b="1" i="0" u="none" strike="noStrike" cap="none">
                <a:solidFill>
                  <a:srgbClr val="000000"/>
                </a:solidFill>
                <a:latin typeface="Arial"/>
                <a:ea typeface="Arial"/>
                <a:cs typeface="Arial"/>
                <a:sym typeface="Arial"/>
              </a:rPr>
              <a:t> – </a:t>
            </a:r>
            <a:r>
              <a:rPr lang="nl-BE" sz="3000" b="1" i="0" u="none" strike="noStrike" cap="none">
                <a:solidFill>
                  <a:srgbClr val="222222"/>
                </a:solidFill>
                <a:latin typeface="Arial"/>
                <a:ea typeface="Arial"/>
                <a:cs typeface="Arial"/>
                <a:sym typeface="Arial"/>
              </a:rPr>
              <a:t>Delegating consent to a family member for sharing medical information</a:t>
            </a:r>
            <a:endParaRPr sz="3000" b="0" i="0" u="none" strike="noStrike" cap="none">
              <a:solidFill>
                <a:srgbClr val="000000"/>
              </a:solidFill>
              <a:latin typeface="Arial"/>
              <a:ea typeface="Arial"/>
              <a:cs typeface="Arial"/>
              <a:sym typeface="Arial"/>
            </a:endParaRPr>
          </a:p>
        </p:txBody>
      </p:sp>
      <p:sp>
        <p:nvSpPr>
          <p:cNvPr id="765" name="Google Shape;765;p32"/>
          <p:cNvSpPr txBox="1"/>
          <p:nvPr/>
        </p:nvSpPr>
        <p:spPr>
          <a:xfrm>
            <a:off x="640350" y="1351281"/>
            <a:ext cx="7599300" cy="31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a:solidFill>
                  <a:srgbClr val="222222"/>
                </a:solidFill>
              </a:rPr>
              <a:t>Jim Doe has the genetic possibility to suffer from a genetic heart disease of which his father is suffering. To help Jim with his doctor visits, John gave him a delegation for consent to access John’s medical files with doctors.</a:t>
            </a:r>
            <a:endParaRPr>
              <a:solidFill>
                <a:srgbClr val="222222"/>
              </a:solidFill>
            </a:endParaRPr>
          </a:p>
          <a:p>
            <a:pPr marL="0" marR="0" lvl="0" indent="0" algn="l" rtl="0">
              <a:lnSpc>
                <a:spcPct val="100000"/>
              </a:lnSpc>
              <a:spcBef>
                <a:spcPts val="0"/>
              </a:spcBef>
              <a:spcAft>
                <a:spcPts val="0"/>
              </a:spcAft>
              <a:buClr>
                <a:srgbClr val="000000"/>
              </a:buClr>
              <a:buSzPts val="1400"/>
              <a:buFont typeface="Arial"/>
              <a:buNone/>
            </a:pPr>
            <a:endParaRPr>
              <a:solidFill>
                <a:srgbClr val="222222"/>
              </a:solidFill>
            </a:endParaRPr>
          </a:p>
          <a:p>
            <a:pPr marL="0" marR="0" lvl="0" indent="0" algn="l" rtl="0">
              <a:lnSpc>
                <a:spcPct val="100000"/>
              </a:lnSpc>
              <a:spcBef>
                <a:spcPts val="0"/>
              </a:spcBef>
              <a:spcAft>
                <a:spcPts val="0"/>
              </a:spcAft>
              <a:buClr>
                <a:srgbClr val="000000"/>
              </a:buClr>
              <a:buSzPts val="1400"/>
              <a:buFont typeface="Arial"/>
              <a:buNone/>
            </a:pPr>
            <a:r>
              <a:rPr lang="nl-BE">
                <a:solidFill>
                  <a:srgbClr val="222222"/>
                </a:solidFill>
              </a:rPr>
              <a:t>On the 21th of November Jim goes for a consultation with a heart specialist named Harry Scott. During the consultation, the specialist indicates that it would be useful for him to access the medical file of his father so that he can get a better understanding on how the disease develops within Jim’s family. The files are controlled by the family doctor of John and Jim, named Peter Peeters. And so, Jim gives the specialist consent to access the medical files - controlled by Peter Peeters - during the consultation. </a:t>
            </a:r>
            <a:endParaRPr>
              <a:solidFill>
                <a:srgbClr val="222222"/>
              </a:solidFill>
            </a:endParaRPr>
          </a:p>
          <a:p>
            <a:pPr marL="0" marR="0" lvl="0" indent="0" algn="l" rtl="0">
              <a:lnSpc>
                <a:spcPct val="100000"/>
              </a:lnSpc>
              <a:spcBef>
                <a:spcPts val="0"/>
              </a:spcBef>
              <a:spcAft>
                <a:spcPts val="0"/>
              </a:spcAft>
              <a:buClr>
                <a:srgbClr val="000000"/>
              </a:buClr>
              <a:buSzPts val="1400"/>
              <a:buFont typeface="Arial"/>
              <a:buNone/>
            </a:pPr>
            <a:endParaRPr>
              <a:solidFill>
                <a:srgbClr val="222222"/>
              </a:solidFill>
            </a:endParaRPr>
          </a:p>
          <a:p>
            <a:pPr marL="0" marR="0" lvl="0" indent="0" algn="l" rtl="0">
              <a:lnSpc>
                <a:spcPct val="100000"/>
              </a:lnSpc>
              <a:spcBef>
                <a:spcPts val="0"/>
              </a:spcBef>
              <a:spcAft>
                <a:spcPts val="0"/>
              </a:spcAft>
              <a:buClr>
                <a:srgbClr val="000000"/>
              </a:buClr>
              <a:buSzPts val="1400"/>
              <a:buFont typeface="Arial"/>
              <a:buNone/>
            </a:pPr>
            <a:r>
              <a:rPr lang="nl-BE">
                <a:solidFill>
                  <a:srgbClr val="222222"/>
                </a:solidFill>
              </a:rPr>
              <a:t>Of course for the delegation of the consent to be valid, the doctor must be a legally registered doctor. Hence, he needs to login with his eID in the systems to proof he is officially part of the “Orde der Artsen”.</a:t>
            </a:r>
            <a:endParaRPr sz="1400" b="0" i="0" u="none" strike="noStrike" cap="none">
              <a:solidFill>
                <a:srgbClr val="22222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33"/>
          <p:cNvSpPr txBox="1"/>
          <p:nvPr/>
        </p:nvSpPr>
        <p:spPr>
          <a:xfrm>
            <a:off x="691375" y="1525850"/>
            <a:ext cx="8006700" cy="1939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nl-BE"/>
              <a:t>John is identified via his NRN</a:t>
            </a:r>
            <a:endParaRPr/>
          </a:p>
          <a:p>
            <a:pPr marL="285750" marR="0" lvl="0" indent="-285750" algn="l" rtl="0">
              <a:lnSpc>
                <a:spcPct val="100000"/>
              </a:lnSpc>
              <a:spcBef>
                <a:spcPts val="0"/>
              </a:spcBef>
              <a:spcAft>
                <a:spcPts val="0"/>
              </a:spcAft>
              <a:buSzPts val="1400"/>
              <a:buChar char="•"/>
            </a:pPr>
            <a:r>
              <a:rPr lang="nl-BE"/>
              <a:t>A delegation is in place for Jim to give </a:t>
            </a:r>
            <a:br>
              <a:rPr lang="nl-BE"/>
            </a:br>
            <a:r>
              <a:rPr lang="nl-BE"/>
              <a:t>doctors consent to process John’s </a:t>
            </a:r>
            <a:br>
              <a:rPr lang="nl-BE"/>
            </a:br>
            <a:r>
              <a:rPr lang="nl-BE"/>
              <a:t>medical files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71" name="Google Shape;771;p33"/>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1900" b="1" i="0" u="none" strike="noStrike" cap="none">
                <a:solidFill>
                  <a:srgbClr val="000000"/>
                </a:solidFill>
                <a:latin typeface="Arial"/>
                <a:ea typeface="Arial"/>
                <a:cs typeface="Arial"/>
                <a:sym typeface="Arial"/>
              </a:rPr>
              <a:t>1. </a:t>
            </a:r>
            <a:r>
              <a:rPr lang="nl-BE" sz="1900" b="1"/>
              <a:t>To help Jim with his doctor visits, John gave him a delegation for consent to access John’s medical files with doctors.</a:t>
            </a:r>
            <a:endParaRPr sz="300" b="0" i="0" u="none" strike="noStrike" cap="none">
              <a:solidFill>
                <a:srgbClr val="000000"/>
              </a:solidFill>
              <a:latin typeface="Arial"/>
              <a:ea typeface="Arial"/>
              <a:cs typeface="Arial"/>
              <a:sym typeface="Arial"/>
            </a:endParaRPr>
          </a:p>
        </p:txBody>
      </p:sp>
      <p:pic>
        <p:nvPicPr>
          <p:cNvPr id="772" name="Google Shape;772;p33"/>
          <p:cNvPicPr preferRelativeResize="0"/>
          <p:nvPr/>
        </p:nvPicPr>
        <p:blipFill>
          <a:blip r:embed="rId3">
            <a:alphaModFix/>
          </a:blip>
          <a:stretch>
            <a:fillRect/>
          </a:stretch>
        </p:blipFill>
        <p:spPr>
          <a:xfrm>
            <a:off x="4823750" y="1758850"/>
            <a:ext cx="4005394" cy="2019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415" name="Google Shape;415;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Recording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106bae41470_0_9"/>
          <p:cNvSpPr txBox="1"/>
          <p:nvPr/>
        </p:nvSpPr>
        <p:spPr>
          <a:xfrm>
            <a:off x="691375" y="1525850"/>
            <a:ext cx="4666800" cy="2370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nl-BE"/>
              <a:t>Harry Scott: the heart specialist which requests access to the data</a:t>
            </a:r>
            <a:endParaRPr/>
          </a:p>
          <a:p>
            <a:pPr marL="285750" marR="0" lvl="0" indent="-285750" algn="l" rtl="0">
              <a:lnSpc>
                <a:spcPct val="100000"/>
              </a:lnSpc>
              <a:spcBef>
                <a:spcPts val="0"/>
              </a:spcBef>
              <a:spcAft>
                <a:spcPts val="0"/>
              </a:spcAft>
              <a:buSzPts val="1400"/>
              <a:buChar char="•"/>
            </a:pPr>
            <a:r>
              <a:rPr lang="nl-BE"/>
              <a:t>Peter Peeters: the family doctor of the family Doe, who is controlling the data</a:t>
            </a:r>
            <a:endParaRPr/>
          </a:p>
          <a:p>
            <a:pPr marL="285750" marR="0" lvl="0" indent="-285750" algn="l" rtl="0">
              <a:lnSpc>
                <a:spcPct val="100000"/>
              </a:lnSpc>
              <a:spcBef>
                <a:spcPts val="0"/>
              </a:spcBef>
              <a:spcAft>
                <a:spcPts val="0"/>
              </a:spcAft>
              <a:buSzPts val="1400"/>
              <a:buChar char="•"/>
            </a:pPr>
            <a:r>
              <a:rPr lang="nl-BE"/>
              <a:t>Medical files: the personal data for which consent is requested</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78" name="Google Shape;778;g106bae41470_0_9"/>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1900" b="1" i="0" u="none" strike="noStrike" cap="none">
                <a:solidFill>
                  <a:srgbClr val="000000"/>
                </a:solidFill>
                <a:latin typeface="Arial"/>
                <a:ea typeface="Arial"/>
                <a:cs typeface="Arial"/>
                <a:sym typeface="Arial"/>
              </a:rPr>
              <a:t>2. </a:t>
            </a:r>
            <a:r>
              <a:rPr lang="nl-BE" sz="1900" b="1"/>
              <a:t>Jim consults a heart specialist who asks consent to consult the medical files of Jim's father</a:t>
            </a:r>
            <a:endParaRPr sz="300" b="0" i="0" u="none" strike="noStrike" cap="none">
              <a:solidFill>
                <a:srgbClr val="000000"/>
              </a:solidFill>
              <a:latin typeface="Arial"/>
              <a:ea typeface="Arial"/>
              <a:cs typeface="Arial"/>
              <a:sym typeface="Arial"/>
            </a:endParaRPr>
          </a:p>
        </p:txBody>
      </p:sp>
      <p:pic>
        <p:nvPicPr>
          <p:cNvPr id="779" name="Google Shape;779;g106bae41470_0_9"/>
          <p:cNvPicPr preferRelativeResize="0"/>
          <p:nvPr/>
        </p:nvPicPr>
        <p:blipFill>
          <a:blip r:embed="rId3">
            <a:alphaModFix/>
          </a:blip>
          <a:stretch>
            <a:fillRect/>
          </a:stretch>
        </p:blipFill>
        <p:spPr>
          <a:xfrm>
            <a:off x="5784770" y="1060900"/>
            <a:ext cx="2712720" cy="1265054"/>
          </a:xfrm>
          <a:prstGeom prst="rect">
            <a:avLst/>
          </a:prstGeom>
          <a:noFill/>
          <a:ln>
            <a:noFill/>
          </a:ln>
        </p:spPr>
      </p:pic>
      <p:pic>
        <p:nvPicPr>
          <p:cNvPr id="780" name="Google Shape;780;g106bae41470_0_9"/>
          <p:cNvPicPr preferRelativeResize="0"/>
          <p:nvPr/>
        </p:nvPicPr>
        <p:blipFill>
          <a:blip r:embed="rId4">
            <a:alphaModFix/>
          </a:blip>
          <a:stretch>
            <a:fillRect/>
          </a:stretch>
        </p:blipFill>
        <p:spPr>
          <a:xfrm>
            <a:off x="5358050" y="2435086"/>
            <a:ext cx="3566160" cy="1204088"/>
          </a:xfrm>
          <a:prstGeom prst="rect">
            <a:avLst/>
          </a:prstGeom>
          <a:noFill/>
          <a:ln>
            <a:noFill/>
          </a:ln>
        </p:spPr>
      </p:pic>
      <p:pic>
        <p:nvPicPr>
          <p:cNvPr id="781" name="Google Shape;781;g106bae41470_0_9"/>
          <p:cNvPicPr preferRelativeResize="0"/>
          <p:nvPr/>
        </p:nvPicPr>
        <p:blipFill>
          <a:blip r:embed="rId5">
            <a:alphaModFix/>
          </a:blip>
          <a:stretch>
            <a:fillRect/>
          </a:stretch>
        </p:blipFill>
        <p:spPr>
          <a:xfrm>
            <a:off x="6177200" y="3706400"/>
            <a:ext cx="1927860" cy="110501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106bae41470_0_28"/>
          <p:cNvSpPr txBox="1"/>
          <p:nvPr/>
        </p:nvSpPr>
        <p:spPr>
          <a:xfrm>
            <a:off x="691375" y="1273350"/>
            <a:ext cx="4171500" cy="30168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nl-BE"/>
              <a:t>The consent was created during the consultation and given via an oral statement of Jim</a:t>
            </a:r>
            <a:endParaRPr/>
          </a:p>
          <a:p>
            <a:pPr marL="285750" marR="0" lvl="0" indent="-285750" algn="l" rtl="0">
              <a:lnSpc>
                <a:spcPct val="100000"/>
              </a:lnSpc>
              <a:spcBef>
                <a:spcPts val="0"/>
              </a:spcBef>
              <a:spcAft>
                <a:spcPts val="0"/>
              </a:spcAft>
              <a:buSzPts val="1400"/>
              <a:buChar char="•"/>
            </a:pPr>
            <a:r>
              <a:rPr lang="nl-BE"/>
              <a:t>The expiry frequence of 1 indicates that the consent will terminate after the doctor has consulted the data during the consultation</a:t>
            </a:r>
            <a:endParaRPr/>
          </a:p>
          <a:p>
            <a:pPr marL="285750" marR="0" lvl="0" indent="-285750" algn="l" rtl="0">
              <a:lnSpc>
                <a:spcPct val="100000"/>
              </a:lnSpc>
              <a:spcBef>
                <a:spcPts val="0"/>
              </a:spcBef>
              <a:spcAft>
                <a:spcPts val="0"/>
              </a:spcAft>
              <a:buSzPts val="1400"/>
              <a:buChar char="•"/>
            </a:pPr>
            <a:r>
              <a:rPr lang="nl-BE"/>
              <a:t>The data needs to be live</a:t>
            </a:r>
            <a:endParaRPr/>
          </a:p>
          <a:p>
            <a:pPr marL="285750" marR="0" lvl="0" indent="-285750" algn="l" rtl="0">
              <a:lnSpc>
                <a:spcPct val="100000"/>
              </a:lnSpc>
              <a:spcBef>
                <a:spcPts val="0"/>
              </a:spcBef>
              <a:spcAft>
                <a:spcPts val="0"/>
              </a:spcAft>
              <a:buSzPts val="1400"/>
              <a:buChar char="•"/>
            </a:pPr>
            <a:r>
              <a:rPr lang="nl-BE"/>
              <a:t>The doctor will consult the data to give medical assistance to Jim</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87" name="Google Shape;787;g106bae41470_0_28"/>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1900" b="1" i="0" u="none" strike="noStrike" cap="none">
                <a:solidFill>
                  <a:srgbClr val="000000"/>
                </a:solidFill>
                <a:latin typeface="Arial"/>
                <a:ea typeface="Arial"/>
                <a:cs typeface="Arial"/>
                <a:sym typeface="Arial"/>
              </a:rPr>
              <a:t>3. </a:t>
            </a:r>
            <a:r>
              <a:rPr lang="nl-BE" sz="1900" b="1"/>
              <a:t>Dr. Scott requests consent to consult the data for medical purposes during Jim’s consultation</a:t>
            </a:r>
            <a:endParaRPr sz="300" b="0" i="0" u="none" strike="noStrike" cap="none">
              <a:solidFill>
                <a:srgbClr val="000000"/>
              </a:solidFill>
              <a:latin typeface="Arial"/>
              <a:ea typeface="Arial"/>
              <a:cs typeface="Arial"/>
              <a:sym typeface="Arial"/>
            </a:endParaRPr>
          </a:p>
        </p:txBody>
      </p:sp>
      <p:pic>
        <p:nvPicPr>
          <p:cNvPr id="788" name="Google Shape;788;g106bae41470_0_28"/>
          <p:cNvPicPr preferRelativeResize="0"/>
          <p:nvPr/>
        </p:nvPicPr>
        <p:blipFill>
          <a:blip r:embed="rId3">
            <a:alphaModFix/>
          </a:blip>
          <a:stretch>
            <a:fillRect/>
          </a:stretch>
        </p:blipFill>
        <p:spPr>
          <a:xfrm>
            <a:off x="5146698" y="1315825"/>
            <a:ext cx="3551375" cy="1503025"/>
          </a:xfrm>
          <a:prstGeom prst="rect">
            <a:avLst/>
          </a:prstGeom>
          <a:noFill/>
          <a:ln>
            <a:noFill/>
          </a:ln>
        </p:spPr>
      </p:pic>
      <p:pic>
        <p:nvPicPr>
          <p:cNvPr id="789" name="Google Shape;789;g106bae41470_0_28"/>
          <p:cNvPicPr preferRelativeResize="0"/>
          <p:nvPr/>
        </p:nvPicPr>
        <p:blipFill>
          <a:blip r:embed="rId4">
            <a:alphaModFix/>
          </a:blip>
          <a:stretch>
            <a:fillRect/>
          </a:stretch>
        </p:blipFill>
        <p:spPr>
          <a:xfrm>
            <a:off x="4964937" y="3078100"/>
            <a:ext cx="3914900" cy="1642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g106bae41470_0_38"/>
          <p:cNvSpPr txBox="1"/>
          <p:nvPr/>
        </p:nvSpPr>
        <p:spPr>
          <a:xfrm>
            <a:off x="691375" y="1525850"/>
            <a:ext cx="8006700" cy="1939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nl-BE"/>
              <a:t>As the delegation for consent was only valid in the case of the data controller being a legally registered doctor the CCCEV objects are being used</a:t>
            </a:r>
            <a:endParaRPr/>
          </a:p>
          <a:p>
            <a:pPr marL="285750" marR="0" lvl="0" indent="-285750" algn="l" rtl="0">
              <a:lnSpc>
                <a:spcPct val="100000"/>
              </a:lnSpc>
              <a:spcBef>
                <a:spcPts val="0"/>
              </a:spcBef>
              <a:spcAft>
                <a:spcPts val="0"/>
              </a:spcAft>
              <a:buSzPts val="1400"/>
              <a:buChar char="•"/>
            </a:pPr>
            <a:r>
              <a:rPr lang="nl-BE"/>
              <a:t>By logging into the system with his eID, the doctor automatically indicates that he is part of the list of the “Orde der artsen”</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71450" marR="0" lvl="2"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95" name="Google Shape;795;g106bae41470_0_38"/>
          <p:cNvSpPr txBox="1"/>
          <p:nvPr/>
        </p:nvSpPr>
        <p:spPr>
          <a:xfrm>
            <a:off x="628650" y="273850"/>
            <a:ext cx="8200500" cy="599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1900" b="1" i="0" u="none" strike="noStrike" cap="none">
                <a:solidFill>
                  <a:srgbClr val="000000"/>
                </a:solidFill>
                <a:latin typeface="Arial"/>
                <a:ea typeface="Arial"/>
                <a:cs typeface="Arial"/>
                <a:sym typeface="Arial"/>
              </a:rPr>
              <a:t>4. </a:t>
            </a:r>
            <a:r>
              <a:rPr lang="nl-BE" sz="1900" b="1"/>
              <a:t>For the consent to be valid the doctor needs to be legally registered</a:t>
            </a:r>
            <a:endParaRPr sz="300" b="0" i="0" u="none" strike="noStrike" cap="none">
              <a:solidFill>
                <a:srgbClr val="000000"/>
              </a:solidFill>
              <a:latin typeface="Arial"/>
              <a:ea typeface="Arial"/>
              <a:cs typeface="Arial"/>
              <a:sym typeface="Arial"/>
            </a:endParaRPr>
          </a:p>
        </p:txBody>
      </p:sp>
      <p:pic>
        <p:nvPicPr>
          <p:cNvPr id="796" name="Google Shape;796;g106bae41470_0_38"/>
          <p:cNvPicPr preferRelativeResize="0"/>
          <p:nvPr/>
        </p:nvPicPr>
        <p:blipFill>
          <a:blip r:embed="rId3">
            <a:alphaModFix/>
          </a:blip>
          <a:stretch>
            <a:fillRect/>
          </a:stretch>
        </p:blipFill>
        <p:spPr>
          <a:xfrm>
            <a:off x="2175700" y="2911525"/>
            <a:ext cx="6854649" cy="2119700"/>
          </a:xfrm>
          <a:prstGeom prst="rect">
            <a:avLst/>
          </a:prstGeom>
          <a:noFill/>
          <a:ln>
            <a:noFill/>
          </a:ln>
        </p:spPr>
      </p:pic>
      <p:pic>
        <p:nvPicPr>
          <p:cNvPr id="797" name="Google Shape;797;g106bae41470_0_38"/>
          <p:cNvPicPr preferRelativeResize="0"/>
          <p:nvPr/>
        </p:nvPicPr>
        <p:blipFill>
          <a:blip r:embed="rId4">
            <a:alphaModFix/>
          </a:blip>
          <a:stretch>
            <a:fillRect/>
          </a:stretch>
        </p:blipFill>
        <p:spPr>
          <a:xfrm>
            <a:off x="7451550" y="2855750"/>
            <a:ext cx="1619250" cy="1076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g107a370b873_0_134"/>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Case </a:t>
            </a:r>
            <a:r>
              <a:rPr lang="nl-BE" sz="3000" b="1"/>
              <a:t>2</a:t>
            </a:r>
            <a:r>
              <a:rPr lang="nl-BE" sz="3000" b="1" i="0" u="none" strike="noStrike" cap="none">
                <a:solidFill>
                  <a:srgbClr val="000000"/>
                </a:solidFill>
                <a:latin typeface="Arial"/>
                <a:ea typeface="Arial"/>
                <a:cs typeface="Arial"/>
                <a:sym typeface="Arial"/>
              </a:rPr>
              <a:t> – </a:t>
            </a:r>
            <a:r>
              <a:rPr lang="nl-BE" sz="3000" b="1" i="0" u="none" strike="noStrike" cap="none">
                <a:solidFill>
                  <a:srgbClr val="222222"/>
                </a:solidFill>
                <a:latin typeface="Arial"/>
                <a:ea typeface="Arial"/>
                <a:cs typeface="Arial"/>
                <a:sym typeface="Arial"/>
              </a:rPr>
              <a:t>Delegating consent to a family member for sharing medical information</a:t>
            </a:r>
            <a:endParaRPr sz="3000" b="0" i="0" u="none" strike="noStrike" cap="none">
              <a:solidFill>
                <a:srgbClr val="000000"/>
              </a:solidFill>
              <a:latin typeface="Arial"/>
              <a:ea typeface="Arial"/>
              <a:cs typeface="Arial"/>
              <a:sym typeface="Arial"/>
            </a:endParaRPr>
          </a:p>
        </p:txBody>
      </p:sp>
      <p:pic>
        <p:nvPicPr>
          <p:cNvPr id="803" name="Google Shape;803;g107a370b873_0_134"/>
          <p:cNvPicPr preferRelativeResize="0"/>
          <p:nvPr/>
        </p:nvPicPr>
        <p:blipFill>
          <a:blip r:embed="rId3">
            <a:alphaModFix/>
          </a:blip>
          <a:stretch>
            <a:fillRect/>
          </a:stretch>
        </p:blipFill>
        <p:spPr>
          <a:xfrm>
            <a:off x="1175325" y="1235950"/>
            <a:ext cx="7107154" cy="39075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g106bae41470_0_8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Definitions</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809" name="Google Shape;809;g106bae41470_0_89"/>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0" name="Google Shape;810;g106bae41470_0_89"/>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106bae41470_0_95"/>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a:solidFill>
                  <a:srgbClr val="000000"/>
                </a:solidFill>
                <a:latin typeface="Arial"/>
                <a:ea typeface="Arial"/>
                <a:cs typeface="Arial"/>
                <a:sym typeface="Arial"/>
              </a:rPr>
              <a:t>Definitions for the application profile</a:t>
            </a:r>
            <a:endParaRPr sz="2800" b="0" i="1" u="none" strike="noStrike" cap="none">
              <a:solidFill>
                <a:srgbClr val="000000"/>
              </a:solidFill>
              <a:latin typeface="Arial"/>
              <a:ea typeface="Arial"/>
              <a:cs typeface="Arial"/>
              <a:sym typeface="Arial"/>
            </a:endParaRPr>
          </a:p>
        </p:txBody>
      </p:sp>
      <p:pic>
        <p:nvPicPr>
          <p:cNvPr id="816" name="Google Shape;816;g106bae41470_0_95"/>
          <p:cNvPicPr preferRelativeResize="0"/>
          <p:nvPr/>
        </p:nvPicPr>
        <p:blipFill>
          <a:blip r:embed="rId3">
            <a:alphaModFix/>
          </a:blip>
          <a:stretch>
            <a:fillRect/>
          </a:stretch>
        </p:blipFill>
        <p:spPr>
          <a:xfrm>
            <a:off x="1132750" y="919175"/>
            <a:ext cx="7113449" cy="3579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1085121aa48_0_103"/>
          <p:cNvSpPr txBox="1"/>
          <p:nvPr/>
        </p:nvSpPr>
        <p:spPr>
          <a:xfrm>
            <a:off x="628650" y="273850"/>
            <a:ext cx="82080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Practical exercise - </a:t>
            </a:r>
            <a:r>
              <a:rPr lang="nl-BE" sz="2800" b="1" i="0" u="none" strike="noStrike" cap="none">
                <a:solidFill>
                  <a:srgbClr val="000000"/>
                </a:solidFill>
                <a:latin typeface="Arial"/>
                <a:ea typeface="Arial"/>
                <a:cs typeface="Arial"/>
                <a:sym typeface="Arial"/>
              </a:rPr>
              <a:t>Definition of the class </a:t>
            </a:r>
            <a:r>
              <a:rPr lang="nl-BE" sz="2800" b="1"/>
              <a:t>‘DataRetention’</a:t>
            </a:r>
            <a:endParaRPr sz="2800" b="0" i="1" u="none" strike="noStrike" cap="none">
              <a:solidFill>
                <a:srgbClr val="000000"/>
              </a:solidFill>
              <a:latin typeface="Arial"/>
              <a:ea typeface="Arial"/>
              <a:cs typeface="Arial"/>
              <a:sym typeface="Arial"/>
            </a:endParaRPr>
          </a:p>
        </p:txBody>
      </p:sp>
      <p:sp>
        <p:nvSpPr>
          <p:cNvPr id="822" name="Google Shape;822;g1085121aa48_0_103"/>
          <p:cNvSpPr txBox="1"/>
          <p:nvPr/>
        </p:nvSpPr>
        <p:spPr>
          <a:xfrm>
            <a:off x="628650" y="1446250"/>
            <a:ext cx="8083500" cy="138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nl-BE" sz="1300" b="0" i="0" u="none" strike="noStrike" cap="none">
                <a:solidFill>
                  <a:srgbClr val="000000"/>
                </a:solidFill>
                <a:latin typeface="Arial"/>
                <a:ea typeface="Arial"/>
                <a:cs typeface="Arial"/>
                <a:sym typeface="Arial"/>
              </a:rPr>
              <a:t>“</a:t>
            </a:r>
            <a:r>
              <a:rPr lang="nl-BE" sz="1300"/>
              <a:t>The retention of the personal data which should be lawful where it is necessary, for exercising the right of freedom of expression and information, for compliance with a legal obligation, for the performance of a task carried out in the public interest or in the exercise of official authority vested in the controller, on the grounds of public interest in the area of public health, for archiving purposes in the public interest, scientific or historical research purposes or statistical purposes, or for the establishment, exercise or defence of legal claims.” Source: </a:t>
            </a:r>
            <a:r>
              <a:rPr lang="nl-BE" sz="1300" u="sng">
                <a:solidFill>
                  <a:schemeClr val="hlink"/>
                </a:solidFill>
                <a:hlinkClick r:id="rId3"/>
              </a:rPr>
              <a:t>https://eur-lex.europa.eu/eli/reg/2016/679/oj</a:t>
            </a:r>
            <a:r>
              <a:rPr lang="nl-BE" sz="1300"/>
              <a:t> </a:t>
            </a:r>
            <a:endParaRPr sz="1300" b="0" i="0" u="none" strike="noStrike" cap="none">
              <a:solidFill>
                <a:srgbClr val="000000"/>
              </a:solidFill>
              <a:latin typeface="Arial"/>
              <a:ea typeface="Arial"/>
              <a:cs typeface="Arial"/>
              <a:sym typeface="Arial"/>
            </a:endParaRPr>
          </a:p>
        </p:txBody>
      </p:sp>
      <p:sp>
        <p:nvSpPr>
          <p:cNvPr id="823" name="Google Shape;823;g1085121aa48_0_103"/>
          <p:cNvSpPr/>
          <p:nvPr/>
        </p:nvSpPr>
        <p:spPr>
          <a:xfrm>
            <a:off x="2279975" y="297577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nl-BE" sz="1600" b="1">
                <a:solidFill>
                  <a:schemeClr val="dk1"/>
                </a:solidFill>
              </a:rPr>
              <a:t>Provide your input </a:t>
            </a:r>
            <a:r>
              <a:rPr lang="nl-BE" sz="1600">
                <a:solidFill>
                  <a:schemeClr val="dk1"/>
                </a:solidFill>
              </a:rPr>
              <a:t>by posting in chat:</a:t>
            </a:r>
            <a:endParaRPr sz="1600">
              <a:solidFill>
                <a:schemeClr val="dk1"/>
              </a:solidFill>
            </a:endParaRPr>
          </a:p>
          <a:p>
            <a:pPr marL="0" lvl="0" indent="0" algn="ctr" rtl="0">
              <a:spcBef>
                <a:spcPts val="0"/>
              </a:spcBef>
              <a:spcAft>
                <a:spcPts val="0"/>
              </a:spcAft>
              <a:buNone/>
            </a:pPr>
            <a:endParaRPr sz="1600">
              <a:solidFill>
                <a:schemeClr val="dk1"/>
              </a:solidFill>
            </a:endParaRPr>
          </a:p>
          <a:p>
            <a:pPr marL="457200" lvl="0" indent="-330200" algn="l" rtl="0">
              <a:spcBef>
                <a:spcPts val="0"/>
              </a:spcBef>
              <a:spcAft>
                <a:spcPts val="0"/>
              </a:spcAft>
              <a:buSzPts val="1600"/>
              <a:buChar char="➔"/>
            </a:pPr>
            <a:r>
              <a:rPr lang="nl-BE" sz="1600" b="1">
                <a:solidFill>
                  <a:schemeClr val="dk1"/>
                </a:solidFill>
              </a:rPr>
              <a:t>+1</a:t>
            </a:r>
            <a:r>
              <a:rPr lang="nl-BE" sz="1600">
                <a:solidFill>
                  <a:schemeClr val="dk1"/>
                </a:solidFill>
              </a:rPr>
              <a:t> 	= Agree</a:t>
            </a:r>
            <a:endParaRPr/>
          </a:p>
          <a:p>
            <a:pPr marL="457200" lvl="0" indent="-330200" algn="l" rtl="0">
              <a:spcBef>
                <a:spcPts val="0"/>
              </a:spcBef>
              <a:spcAft>
                <a:spcPts val="0"/>
              </a:spcAft>
              <a:buSzPts val="1600"/>
              <a:buChar char="➔"/>
            </a:pPr>
            <a:r>
              <a:rPr lang="nl-BE" sz="1600" b="1">
                <a:solidFill>
                  <a:schemeClr val="dk1"/>
                </a:solidFill>
              </a:rPr>
              <a:t>- 1	</a:t>
            </a:r>
            <a:r>
              <a:rPr lang="nl-BE" sz="1600">
                <a:solidFill>
                  <a:schemeClr val="dk1"/>
                </a:solidFill>
              </a:rPr>
              <a:t>= Disagree</a:t>
            </a:r>
            <a:endParaRPr/>
          </a:p>
          <a:p>
            <a:pPr marL="457200" lvl="0" indent="-330200" algn="l" rtl="0">
              <a:spcBef>
                <a:spcPts val="0"/>
              </a:spcBef>
              <a:spcAft>
                <a:spcPts val="0"/>
              </a:spcAft>
              <a:buClr>
                <a:schemeClr val="dk1"/>
              </a:buClr>
              <a:buSzPts val="1600"/>
              <a:buChar char="➔"/>
            </a:pPr>
            <a:r>
              <a:rPr lang="nl-BE" sz="1600" b="1">
                <a:solidFill>
                  <a:schemeClr val="dk1"/>
                </a:solidFill>
              </a:rPr>
              <a:t> 0</a:t>
            </a:r>
            <a:r>
              <a:rPr lang="nl-BE" sz="1600">
                <a:solidFill>
                  <a:schemeClr val="dk1"/>
                </a:solidFill>
              </a:rPr>
              <a:t> 	= Indifferent</a:t>
            </a:r>
            <a:endParaRPr sz="1600" b="1">
              <a:solidFill>
                <a:srgbClr val="373636"/>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Google Shape;828;g106bae41470_0_199"/>
          <p:cNvPicPr preferRelativeResize="0"/>
          <p:nvPr/>
        </p:nvPicPr>
        <p:blipFill rotWithShape="1">
          <a:blip r:embed="rId3">
            <a:alphaModFix/>
          </a:blip>
          <a:srcRect/>
          <a:stretch/>
        </p:blipFill>
        <p:spPr>
          <a:xfrm>
            <a:off x="628651" y="3736501"/>
            <a:ext cx="7777475" cy="1218550"/>
          </a:xfrm>
          <a:prstGeom prst="rect">
            <a:avLst/>
          </a:prstGeom>
          <a:noFill/>
          <a:ln>
            <a:noFill/>
          </a:ln>
        </p:spPr>
      </p:pic>
      <p:sp>
        <p:nvSpPr>
          <p:cNvPr id="829" name="Google Shape;829;g106bae41470_0_199"/>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a:solidFill>
                  <a:srgbClr val="000000"/>
                </a:solidFill>
                <a:latin typeface="Arial"/>
                <a:ea typeface="Arial"/>
                <a:cs typeface="Arial"/>
                <a:sym typeface="Arial"/>
              </a:rPr>
              <a:t>Definitions for the application profile</a:t>
            </a:r>
            <a:endParaRPr sz="2800" b="0" i="1" u="none" strike="noStrike" cap="none">
              <a:solidFill>
                <a:srgbClr val="000000"/>
              </a:solidFill>
              <a:latin typeface="Arial"/>
              <a:ea typeface="Arial"/>
              <a:cs typeface="Arial"/>
              <a:sym typeface="Arial"/>
            </a:endParaRPr>
          </a:p>
        </p:txBody>
      </p:sp>
      <p:sp>
        <p:nvSpPr>
          <p:cNvPr id="830" name="Google Shape;830;g106bae41470_0_199"/>
          <p:cNvSpPr txBox="1"/>
          <p:nvPr/>
        </p:nvSpPr>
        <p:spPr>
          <a:xfrm>
            <a:off x="628650" y="1598325"/>
            <a:ext cx="42558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nl-BE" sz="1500" b="1" i="0" u="none" strike="noStrike" cap="none">
                <a:solidFill>
                  <a:srgbClr val="000000"/>
                </a:solidFill>
                <a:latin typeface="Arial"/>
                <a:ea typeface="Arial"/>
                <a:cs typeface="Arial"/>
                <a:sym typeface="Arial"/>
              </a:rPr>
              <a:t>If you have further comments about the model or the definitions, you can always log them via Github or send them by email.</a:t>
            </a:r>
            <a:endParaRPr sz="1300" b="0" i="0" u="none" strike="noStrike" cap="none">
              <a:solidFill>
                <a:srgbClr val="000000"/>
              </a:solidFill>
              <a:latin typeface="Arial"/>
              <a:ea typeface="Arial"/>
              <a:cs typeface="Arial"/>
              <a:sym typeface="Arial"/>
            </a:endParaRPr>
          </a:p>
        </p:txBody>
      </p:sp>
      <p:sp>
        <p:nvSpPr>
          <p:cNvPr id="831" name="Google Shape;831;g106bae41470_0_199"/>
          <p:cNvSpPr txBox="1"/>
          <p:nvPr/>
        </p:nvSpPr>
        <p:spPr>
          <a:xfrm>
            <a:off x="4950300" y="1626250"/>
            <a:ext cx="3766200" cy="17415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2" name="Google Shape;832;g106bae41470_0_199"/>
          <p:cNvPicPr preferRelativeResize="0"/>
          <p:nvPr/>
        </p:nvPicPr>
        <p:blipFill rotWithShape="1">
          <a:blip r:embed="rId4">
            <a:alphaModFix/>
          </a:blip>
          <a:srcRect/>
          <a:stretch/>
        </p:blipFill>
        <p:spPr>
          <a:xfrm>
            <a:off x="6044652" y="1801921"/>
            <a:ext cx="1577413" cy="548455"/>
          </a:xfrm>
          <a:prstGeom prst="rect">
            <a:avLst/>
          </a:prstGeom>
          <a:noFill/>
          <a:ln>
            <a:noFill/>
          </a:ln>
        </p:spPr>
      </p:pic>
      <p:sp>
        <p:nvSpPr>
          <p:cNvPr id="833" name="Google Shape;833;g106bae41470_0_199"/>
          <p:cNvSpPr txBox="1"/>
          <p:nvPr/>
        </p:nvSpPr>
        <p:spPr>
          <a:xfrm>
            <a:off x="5132825" y="2603250"/>
            <a:ext cx="3401100" cy="76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nl-BE" sz="1500" b="0" i="0" u="sng" strike="noStrike" cap="none">
                <a:solidFill>
                  <a:schemeClr val="hlink"/>
                </a:solidFill>
                <a:latin typeface="Arial"/>
                <a:ea typeface="Arial"/>
                <a:cs typeface="Arial"/>
                <a:sym typeface="Arial"/>
                <a:hlinkClick r:id="rId5"/>
              </a:rPr>
              <a:t>https://github.com/Informatievlaanderen/OSLOthema-consent/issues</a:t>
            </a:r>
            <a:endParaRPr sz="1500" b="0" i="0" u="none" strike="noStrike" cap="none">
              <a:solidFill>
                <a:schemeClr val="lt1"/>
              </a:solidFill>
              <a:latin typeface="Arial"/>
              <a:ea typeface="Arial"/>
              <a:cs typeface="Arial"/>
              <a:sym typeface="Arial"/>
            </a:endParaRPr>
          </a:p>
        </p:txBody>
      </p:sp>
      <p:sp>
        <p:nvSpPr>
          <p:cNvPr id="834" name="Google Shape;834;g106bae41470_0_199"/>
          <p:cNvSpPr/>
          <p:nvPr/>
        </p:nvSpPr>
        <p:spPr>
          <a:xfrm>
            <a:off x="1574150" y="4416025"/>
            <a:ext cx="843600" cy="384900"/>
          </a:xfrm>
          <a:prstGeom prst="roundRect">
            <a:avLst>
              <a:gd name="adj" fmla="val 16667"/>
            </a:avLst>
          </a:prstGeom>
          <a:noFill/>
          <a:ln w="76200" cap="flat" cmpd="sng">
            <a:solidFill>
              <a:srgbClr val="D04A0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35" name="Google Shape;835;g106bae41470_0_199"/>
          <p:cNvCxnSpPr/>
          <p:nvPr/>
        </p:nvCxnSpPr>
        <p:spPr>
          <a:xfrm flipH="1">
            <a:off x="2055100" y="2588050"/>
            <a:ext cx="7500" cy="1716900"/>
          </a:xfrm>
          <a:prstGeom prst="straightConnector1">
            <a:avLst/>
          </a:prstGeom>
          <a:noFill/>
          <a:ln w="76200" cap="flat" cmpd="sng">
            <a:solidFill>
              <a:srgbClr val="D04A02"/>
            </a:solidFill>
            <a:prstDash val="solid"/>
            <a:round/>
            <a:headEnd type="none" w="sm" len="sm"/>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2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Q&amp;A and next steps</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841" name="Google Shape;841;p26"/>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2" name="Google Shape;842;p26"/>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37"/>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848" name="Google Shape;848;p37"/>
          <p:cNvSpPr txBox="1"/>
          <p:nvPr/>
        </p:nvSpPr>
        <p:spPr>
          <a:xfrm>
            <a:off x="645459" y="486450"/>
            <a:ext cx="1935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Why do we do ... ?</a:t>
            </a:r>
            <a:endParaRPr sz="1400" b="0" i="0" u="none" strike="noStrike" cap="none">
              <a:solidFill>
                <a:srgbClr val="000000"/>
              </a:solidFill>
              <a:latin typeface="Arial"/>
              <a:ea typeface="Arial"/>
              <a:cs typeface="Arial"/>
              <a:sym typeface="Arial"/>
            </a:endParaRPr>
          </a:p>
        </p:txBody>
      </p:sp>
      <p:sp>
        <p:nvSpPr>
          <p:cNvPr id="849" name="Google Shape;849;p37"/>
          <p:cNvSpPr txBox="1"/>
          <p:nvPr/>
        </p:nvSpPr>
        <p:spPr>
          <a:xfrm>
            <a:off x="2041712" y="948116"/>
            <a:ext cx="263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Don’t we need to add ... ?</a:t>
            </a:r>
            <a:endParaRPr sz="1400" b="0" i="0" u="none" strike="noStrike" cap="none">
              <a:solidFill>
                <a:srgbClr val="000000"/>
              </a:solidFill>
              <a:latin typeface="Arial"/>
              <a:ea typeface="Arial"/>
              <a:cs typeface="Arial"/>
              <a:sym typeface="Arial"/>
            </a:endParaRPr>
          </a:p>
        </p:txBody>
      </p:sp>
      <p:sp>
        <p:nvSpPr>
          <p:cNvPr id="850" name="Google Shape;850;p37"/>
          <p:cNvSpPr txBox="1"/>
          <p:nvPr/>
        </p:nvSpPr>
        <p:spPr>
          <a:xfrm>
            <a:off x="4769225" y="486450"/>
            <a:ext cx="2676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Wouldn’t it be better if we ... ?</a:t>
            </a:r>
            <a:endParaRPr sz="1400" b="0" i="0" u="none" strike="noStrike" cap="none">
              <a:solidFill>
                <a:srgbClr val="000000"/>
              </a:solidFill>
              <a:latin typeface="Arial"/>
              <a:ea typeface="Arial"/>
              <a:cs typeface="Arial"/>
              <a:sym typeface="Arial"/>
            </a:endParaRPr>
          </a:p>
        </p:txBody>
      </p:sp>
      <p:sp>
        <p:nvSpPr>
          <p:cNvPr id="851" name="Google Shape;851;p37"/>
          <p:cNvSpPr txBox="1"/>
          <p:nvPr/>
        </p:nvSpPr>
        <p:spPr>
          <a:xfrm>
            <a:off x="6313045" y="948115"/>
            <a:ext cx="173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What about ...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Agenda</a:t>
            </a:r>
            <a:endParaRPr sz="1200" b="0" i="0" u="none" strike="noStrike" cap="none">
              <a:solidFill>
                <a:srgbClr val="000000"/>
              </a:solidFill>
              <a:latin typeface="Arial"/>
              <a:ea typeface="Arial"/>
              <a:cs typeface="Arial"/>
              <a:sym typeface="Arial"/>
            </a:endParaRPr>
          </a:p>
        </p:txBody>
      </p:sp>
      <p:pic>
        <p:nvPicPr>
          <p:cNvPr id="421" name="Google Shape;421;p5"/>
          <p:cNvPicPr preferRelativeResize="0"/>
          <p:nvPr/>
        </p:nvPicPr>
        <p:blipFill rotWithShape="1">
          <a:blip r:embed="rId3">
            <a:alphaModFix amt="40000"/>
          </a:blip>
          <a:srcRect l="36146" r="27787"/>
          <a:stretch/>
        </p:blipFill>
        <p:spPr>
          <a:xfrm>
            <a:off x="6361550" y="2675"/>
            <a:ext cx="2782449" cy="5143501"/>
          </a:xfrm>
          <a:prstGeom prst="rect">
            <a:avLst/>
          </a:prstGeom>
          <a:noFill/>
          <a:ln>
            <a:noFill/>
          </a:ln>
        </p:spPr>
      </p:pic>
      <p:sp>
        <p:nvSpPr>
          <p:cNvPr id="422" name="Google Shape;422;p5"/>
          <p:cNvSpPr txBox="1"/>
          <p:nvPr/>
        </p:nvSpPr>
        <p:spPr>
          <a:xfrm>
            <a:off x="2420100" y="1274150"/>
            <a:ext cx="4686300" cy="2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nl-BE" sz="1000" b="0" i="0" u="none" strike="noStrike" cap="none">
                <a:solidFill>
                  <a:srgbClr val="666666"/>
                </a:solidFill>
                <a:latin typeface="Arial"/>
                <a:ea typeface="Arial"/>
                <a:cs typeface="Arial"/>
                <a:sym typeface="Arial"/>
              </a:rPr>
              <a:t>Welcome: Who is who		                     5 min</a:t>
            </a:r>
            <a:endParaRPr sz="1000" b="0" i="0" u="none" strike="noStrike" cap="none">
              <a:solidFill>
                <a:srgbClr val="666666"/>
              </a:solidFill>
              <a:latin typeface="Arial"/>
              <a:ea typeface="Arial"/>
              <a:cs typeface="Arial"/>
              <a:sym typeface="Arial"/>
            </a:endParaRPr>
          </a:p>
        </p:txBody>
      </p:sp>
      <p:sp>
        <p:nvSpPr>
          <p:cNvPr id="423" name="Google Shape;423;p5"/>
          <p:cNvSpPr/>
          <p:nvPr/>
        </p:nvSpPr>
        <p:spPr>
          <a:xfrm>
            <a:off x="2229302" y="261641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4" name="Google Shape;424;p5"/>
          <p:cNvCxnSpPr/>
          <p:nvPr/>
        </p:nvCxnSpPr>
        <p:spPr>
          <a:xfrm>
            <a:off x="2265302" y="1442374"/>
            <a:ext cx="4200" cy="1972800"/>
          </a:xfrm>
          <a:prstGeom prst="straightConnector1">
            <a:avLst/>
          </a:prstGeom>
          <a:noFill/>
          <a:ln w="28575" cap="flat" cmpd="sng">
            <a:solidFill>
              <a:srgbClr val="7D7D7D"/>
            </a:solidFill>
            <a:prstDash val="solid"/>
            <a:round/>
            <a:headEnd type="none" w="sm" len="sm"/>
            <a:tailEnd type="none" w="sm" len="sm"/>
          </a:ln>
        </p:spPr>
      </p:cxnSp>
      <p:sp>
        <p:nvSpPr>
          <p:cNvPr id="425" name="Google Shape;425;p5"/>
          <p:cNvSpPr/>
          <p:nvPr/>
        </p:nvSpPr>
        <p:spPr>
          <a:xfrm>
            <a:off x="2229302" y="1360838"/>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5"/>
          <p:cNvSpPr/>
          <p:nvPr/>
        </p:nvSpPr>
        <p:spPr>
          <a:xfrm>
            <a:off x="2229302" y="219481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5"/>
          <p:cNvSpPr/>
          <p:nvPr/>
        </p:nvSpPr>
        <p:spPr>
          <a:xfrm>
            <a:off x="2229302" y="2979885"/>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5"/>
          <p:cNvSpPr/>
          <p:nvPr/>
        </p:nvSpPr>
        <p:spPr>
          <a:xfrm>
            <a:off x="2228843" y="261180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5"/>
          <p:cNvSpPr/>
          <p:nvPr/>
        </p:nvSpPr>
        <p:spPr>
          <a:xfrm>
            <a:off x="2229302" y="1777827"/>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
          <p:cNvSpPr txBox="1"/>
          <p:nvPr/>
        </p:nvSpPr>
        <p:spPr>
          <a:xfrm>
            <a:off x="2420100" y="1691125"/>
            <a:ext cx="4686300" cy="2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nl-BE" sz="1000" b="0" i="0" u="none" strike="noStrike" cap="none">
                <a:solidFill>
                  <a:srgbClr val="666666"/>
                </a:solidFill>
                <a:latin typeface="Arial"/>
                <a:ea typeface="Arial"/>
                <a:cs typeface="Arial"/>
                <a:sym typeface="Arial"/>
              </a:rPr>
              <a:t>Summary of the previous workshop	      </a:t>
            </a:r>
            <a:r>
              <a:rPr lang="nl-BE" sz="1000">
                <a:solidFill>
                  <a:srgbClr val="666666"/>
                </a:solidFill>
              </a:rPr>
              <a:t>15 </a:t>
            </a:r>
            <a:r>
              <a:rPr lang="nl-BE" sz="1000" b="0" i="0" u="none" strike="noStrike" cap="none">
                <a:solidFill>
                  <a:srgbClr val="666666"/>
                </a:solidFill>
                <a:latin typeface="Arial"/>
                <a:ea typeface="Arial"/>
                <a:cs typeface="Arial"/>
                <a:sym typeface="Arial"/>
              </a:rPr>
              <a:t>min</a:t>
            </a:r>
            <a:endParaRPr sz="1400" b="0" i="0" u="none" strike="noStrike" cap="none">
              <a:solidFill>
                <a:srgbClr val="000000"/>
              </a:solidFill>
              <a:latin typeface="Arial"/>
              <a:ea typeface="Arial"/>
              <a:cs typeface="Arial"/>
              <a:sym typeface="Arial"/>
            </a:endParaRPr>
          </a:p>
        </p:txBody>
      </p:sp>
      <p:sp>
        <p:nvSpPr>
          <p:cNvPr id="431" name="Google Shape;431;p5"/>
          <p:cNvSpPr txBox="1"/>
          <p:nvPr/>
        </p:nvSpPr>
        <p:spPr>
          <a:xfrm>
            <a:off x="2420100" y="2108100"/>
            <a:ext cx="4686300" cy="2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nl-BE" sz="1000" b="0" i="0" u="none" strike="noStrike" cap="none">
                <a:solidFill>
                  <a:srgbClr val="666666"/>
                </a:solidFill>
                <a:latin typeface="Arial"/>
                <a:ea typeface="Arial"/>
                <a:cs typeface="Arial"/>
                <a:sym typeface="Arial"/>
              </a:rPr>
              <a:t>New iteration of the data model                     60 min</a:t>
            </a:r>
            <a:endParaRPr sz="1400" b="0" i="0" u="none" strike="noStrike" cap="none">
              <a:solidFill>
                <a:srgbClr val="000000"/>
              </a:solidFill>
              <a:latin typeface="Arial"/>
              <a:ea typeface="Arial"/>
              <a:cs typeface="Arial"/>
              <a:sym typeface="Arial"/>
            </a:endParaRPr>
          </a:p>
        </p:txBody>
      </p:sp>
      <p:sp>
        <p:nvSpPr>
          <p:cNvPr id="432" name="Google Shape;432;p5"/>
          <p:cNvSpPr txBox="1"/>
          <p:nvPr/>
        </p:nvSpPr>
        <p:spPr>
          <a:xfrm>
            <a:off x="2420100" y="2901238"/>
            <a:ext cx="4686300" cy="2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nl-BE" sz="1000">
                <a:solidFill>
                  <a:srgbClr val="666666"/>
                </a:solidFill>
              </a:rPr>
              <a:t>Definitions				        5 min</a:t>
            </a:r>
            <a:endParaRPr sz="1000" b="0" i="0" u="none" strike="noStrike" cap="none">
              <a:solidFill>
                <a:srgbClr val="666666"/>
              </a:solidFill>
              <a:latin typeface="Arial"/>
              <a:ea typeface="Arial"/>
              <a:cs typeface="Arial"/>
              <a:sym typeface="Arial"/>
            </a:endParaRPr>
          </a:p>
        </p:txBody>
      </p:sp>
      <p:sp>
        <p:nvSpPr>
          <p:cNvPr id="433" name="Google Shape;433;p5"/>
          <p:cNvSpPr txBox="1"/>
          <p:nvPr/>
        </p:nvSpPr>
        <p:spPr>
          <a:xfrm>
            <a:off x="2420100" y="2509386"/>
            <a:ext cx="4686300" cy="2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nl-BE" sz="1000" b="0" i="0" u="none" strike="noStrike" cap="none">
                <a:solidFill>
                  <a:srgbClr val="666666"/>
                </a:solidFill>
                <a:latin typeface="Arial"/>
                <a:ea typeface="Arial"/>
                <a:cs typeface="Arial"/>
                <a:sym typeface="Arial"/>
              </a:rPr>
              <a:t>Use cases			                   40 min</a:t>
            </a:r>
            <a:endParaRPr sz="1400" b="0" i="0" u="none" strike="noStrike" cap="none">
              <a:solidFill>
                <a:srgbClr val="000000"/>
              </a:solidFill>
              <a:latin typeface="Arial"/>
              <a:ea typeface="Arial"/>
              <a:cs typeface="Arial"/>
              <a:sym typeface="Arial"/>
            </a:endParaRPr>
          </a:p>
        </p:txBody>
      </p:sp>
      <p:sp>
        <p:nvSpPr>
          <p:cNvPr id="434" name="Google Shape;434;p5"/>
          <p:cNvSpPr/>
          <p:nvPr/>
        </p:nvSpPr>
        <p:spPr>
          <a:xfrm>
            <a:off x="649800" y="2283892"/>
            <a:ext cx="1579500" cy="300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nl-BE" sz="1100" b="0" i="0" u="none" strike="noStrike" cap="none">
                <a:solidFill>
                  <a:srgbClr val="000000"/>
                </a:solidFill>
                <a:latin typeface="Arial"/>
                <a:ea typeface="Arial"/>
                <a:cs typeface="Arial"/>
                <a:sym typeface="Arial"/>
              </a:rPr>
              <a:t>         15 min. break</a:t>
            </a:r>
            <a:endParaRPr sz="1100" b="0" i="0" u="none" strike="noStrike" cap="none">
              <a:solidFill>
                <a:srgbClr val="000000"/>
              </a:solidFill>
              <a:latin typeface="Arial"/>
              <a:ea typeface="Arial"/>
              <a:cs typeface="Arial"/>
              <a:sym typeface="Arial"/>
            </a:endParaRPr>
          </a:p>
        </p:txBody>
      </p:sp>
      <p:pic>
        <p:nvPicPr>
          <p:cNvPr id="435" name="Google Shape;435;p5"/>
          <p:cNvPicPr preferRelativeResize="0"/>
          <p:nvPr/>
        </p:nvPicPr>
        <p:blipFill rotWithShape="1">
          <a:blip r:embed="rId4">
            <a:alphaModFix/>
          </a:blip>
          <a:srcRect l="21775" r="23124"/>
          <a:stretch/>
        </p:blipFill>
        <p:spPr>
          <a:xfrm>
            <a:off x="705800" y="2272691"/>
            <a:ext cx="314871" cy="300000"/>
          </a:xfrm>
          <a:prstGeom prst="rect">
            <a:avLst/>
          </a:prstGeom>
          <a:noFill/>
          <a:ln>
            <a:noFill/>
          </a:ln>
        </p:spPr>
      </p:pic>
      <p:sp>
        <p:nvSpPr>
          <p:cNvPr id="436" name="Google Shape;436;p5"/>
          <p:cNvSpPr/>
          <p:nvPr/>
        </p:nvSpPr>
        <p:spPr>
          <a:xfrm>
            <a:off x="2229302" y="3360885"/>
            <a:ext cx="81000" cy="81000"/>
          </a:xfrm>
          <a:prstGeom prst="ellipse">
            <a:avLst/>
          </a:prstGeom>
          <a:solidFill>
            <a:srgbClr val="7D7D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5"/>
          <p:cNvSpPr txBox="1"/>
          <p:nvPr/>
        </p:nvSpPr>
        <p:spPr>
          <a:xfrm>
            <a:off x="2420100" y="3282238"/>
            <a:ext cx="4686300" cy="25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nl-BE" sz="1000" b="0" i="0" u="none" strike="noStrike" cap="none">
                <a:solidFill>
                  <a:srgbClr val="666666"/>
                </a:solidFill>
                <a:latin typeface="Arial"/>
                <a:ea typeface="Arial"/>
                <a:cs typeface="Arial"/>
                <a:sym typeface="Arial"/>
              </a:rPr>
              <a:t>Q&amp;A and next steps		                   10 min</a:t>
            </a:r>
            <a:endParaRPr sz="1000" b="0" i="0" u="none" strike="noStrike" cap="none">
              <a:solidFill>
                <a:srgbClr val="666666"/>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39"/>
          <p:cNvSpPr/>
          <p:nvPr/>
        </p:nvSpPr>
        <p:spPr>
          <a:xfrm>
            <a:off x="565138" y="435186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857" name="Google Shape;857;p39"/>
          <p:cNvGrpSpPr/>
          <p:nvPr/>
        </p:nvGrpSpPr>
        <p:grpSpPr>
          <a:xfrm>
            <a:off x="635948" y="1367320"/>
            <a:ext cx="478299" cy="478299"/>
            <a:chOff x="4640263" y="1219200"/>
            <a:chExt cx="123825" cy="123825"/>
          </a:xfrm>
        </p:grpSpPr>
        <p:sp>
          <p:nvSpPr>
            <p:cNvPr id="858" name="Google Shape;858;p39"/>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9" name="Google Shape;859;p39"/>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0" name="Google Shape;860;p39"/>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1" name="Google Shape;861;p39"/>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2" name="Google Shape;862;p39"/>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863" name="Google Shape;863;p39"/>
          <p:cNvGrpSpPr/>
          <p:nvPr/>
        </p:nvGrpSpPr>
        <p:grpSpPr>
          <a:xfrm>
            <a:off x="639792" y="2077439"/>
            <a:ext cx="470610" cy="478327"/>
            <a:chOff x="6215424" y="4028218"/>
            <a:chExt cx="202814" cy="206140"/>
          </a:xfrm>
        </p:grpSpPr>
        <p:sp>
          <p:nvSpPr>
            <p:cNvPr id="864" name="Google Shape;864;p39"/>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65" name="Google Shape;865;p39"/>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66" name="Google Shape;866;p39"/>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67" name="Google Shape;867;p39"/>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68" name="Google Shape;868;p39"/>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869" name="Google Shape;869;p39"/>
          <p:cNvGrpSpPr/>
          <p:nvPr/>
        </p:nvGrpSpPr>
        <p:grpSpPr>
          <a:xfrm>
            <a:off x="639269" y="2787587"/>
            <a:ext cx="471655" cy="471655"/>
            <a:chOff x="4287838" y="1854201"/>
            <a:chExt cx="149225" cy="149225"/>
          </a:xfrm>
        </p:grpSpPr>
        <p:sp>
          <p:nvSpPr>
            <p:cNvPr id="870" name="Google Shape;870;p39"/>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871" name="Google Shape;871;p39"/>
            <p:cNvCxnSpPr/>
            <p:nvPr/>
          </p:nvCxnSpPr>
          <p:spPr>
            <a:xfrm>
              <a:off x="4375150" y="1884363"/>
              <a:ext cx="0" cy="0"/>
            </a:xfrm>
            <a:prstGeom prst="straightConnector1">
              <a:avLst/>
            </a:prstGeom>
            <a:noFill/>
            <a:ln>
              <a:noFill/>
            </a:ln>
          </p:spPr>
        </p:cxnSp>
        <p:cxnSp>
          <p:nvCxnSpPr>
            <p:cNvPr id="872" name="Google Shape;872;p39"/>
            <p:cNvCxnSpPr/>
            <p:nvPr/>
          </p:nvCxnSpPr>
          <p:spPr>
            <a:xfrm>
              <a:off x="4375150" y="1884363"/>
              <a:ext cx="0" cy="0"/>
            </a:xfrm>
            <a:prstGeom prst="straightConnector1">
              <a:avLst/>
            </a:prstGeom>
            <a:noFill/>
            <a:ln>
              <a:noFill/>
            </a:ln>
          </p:spPr>
        </p:cxnSp>
        <p:sp>
          <p:nvSpPr>
            <p:cNvPr id="873" name="Google Shape;873;p39"/>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874" name="Google Shape;874;p39"/>
          <p:cNvSpPr txBox="1"/>
          <p:nvPr/>
        </p:nvSpPr>
        <p:spPr>
          <a:xfrm>
            <a:off x="1267626" y="1438900"/>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Process all input from this workshop</a:t>
            </a:r>
            <a:endParaRPr sz="1400" b="0" i="0" u="none" strike="noStrike" cap="none">
              <a:solidFill>
                <a:srgbClr val="000000"/>
              </a:solidFill>
              <a:latin typeface="Arial"/>
              <a:ea typeface="Arial"/>
              <a:cs typeface="Arial"/>
              <a:sym typeface="Arial"/>
            </a:endParaRPr>
          </a:p>
        </p:txBody>
      </p:sp>
      <p:sp>
        <p:nvSpPr>
          <p:cNvPr id="875" name="Google Shape;875;p39"/>
          <p:cNvSpPr txBox="1"/>
          <p:nvPr/>
        </p:nvSpPr>
        <p:spPr>
          <a:xfrm>
            <a:off x="1267625" y="2058188"/>
            <a:ext cx="69936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Send out the report from this workshop </a:t>
            </a:r>
            <a:endParaRPr sz="1400" b="0" i="0" u="none" strike="noStrike" cap="none">
              <a:solidFill>
                <a:srgbClr val="000000"/>
              </a:solidFill>
              <a:latin typeface="Arial"/>
              <a:ea typeface="Arial"/>
              <a:cs typeface="Arial"/>
              <a:sym typeface="Arial"/>
            </a:endParaRPr>
          </a:p>
        </p:txBody>
      </p:sp>
      <p:sp>
        <p:nvSpPr>
          <p:cNvPr id="876" name="Google Shape;876;p39"/>
          <p:cNvSpPr txBox="1"/>
          <p:nvPr/>
        </p:nvSpPr>
        <p:spPr>
          <a:xfrm>
            <a:off x="1267572" y="2677477"/>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Capture feedback via GitHub! </a:t>
            </a:r>
            <a:r>
              <a:rPr lang="nl-BE" sz="1600" b="1" i="0" u="none" strike="noStrike" cap="none">
                <a:solidFill>
                  <a:srgbClr val="000000"/>
                </a:solidFill>
                <a:latin typeface="Arial"/>
                <a:ea typeface="Arial"/>
                <a:cs typeface="Arial"/>
                <a:sym typeface="Arial"/>
              </a:rPr>
              <a:t>Feedback is welcome on the whole application profile which </a:t>
            </a:r>
            <a:r>
              <a:rPr lang="nl-BE" sz="1600" b="1"/>
              <a:t>will be made</a:t>
            </a:r>
            <a:r>
              <a:rPr lang="nl-BE" sz="1600" b="1" i="0" u="none" strike="noStrike" cap="none">
                <a:solidFill>
                  <a:srgbClr val="000000"/>
                </a:solidFill>
                <a:latin typeface="Arial"/>
                <a:ea typeface="Arial"/>
                <a:cs typeface="Arial"/>
                <a:sym typeface="Arial"/>
              </a:rPr>
              <a:t> available </a:t>
            </a:r>
            <a:r>
              <a:rPr lang="nl-BE" sz="1600" b="1"/>
              <a:t>at the end of </a:t>
            </a:r>
            <a:r>
              <a:rPr lang="nl-BE" sz="1600" b="1" i="0" u="none" strike="noStrike" cap="none">
                <a:solidFill>
                  <a:srgbClr val="000000"/>
                </a:solidFill>
                <a:latin typeface="Arial"/>
                <a:ea typeface="Arial"/>
                <a:cs typeface="Arial"/>
                <a:sym typeface="Arial"/>
              </a:rPr>
              <a:t>December (as draft) on </a:t>
            </a:r>
            <a:r>
              <a:rPr lang="nl-BE" sz="1600" b="1" i="0" u="sng" strike="noStrike" cap="none">
                <a:solidFill>
                  <a:schemeClr val="hlink"/>
                </a:solidFill>
                <a:latin typeface="Arial"/>
                <a:ea typeface="Arial"/>
                <a:cs typeface="Arial"/>
                <a:sym typeface="Arial"/>
                <a:hlinkClick r:id="rId3"/>
              </a:rPr>
              <a:t>test.data.vlaanderen.be</a:t>
            </a:r>
            <a:r>
              <a:rPr lang="nl-BE" sz="1600" b="1" i="0" u="none" strike="noStrike" cap="none">
                <a:solidFill>
                  <a:srgbClr val="000000"/>
                </a:solidFill>
                <a:latin typeface="Arial"/>
                <a:ea typeface="Arial"/>
                <a:cs typeface="Arial"/>
                <a:sym typeface="Arial"/>
              </a:rPr>
              <a:t>.</a:t>
            </a:r>
            <a:r>
              <a:rPr lang="nl-BE" sz="1600"/>
              <a:t> </a:t>
            </a:r>
            <a:r>
              <a:rPr lang="nl-BE" sz="1600" b="0" i="0" u="none" strike="noStrike" cap="none">
                <a:solidFill>
                  <a:srgbClr val="000000"/>
                </a:solidFill>
                <a:latin typeface="Arial"/>
                <a:ea typeface="Arial"/>
                <a:cs typeface="Arial"/>
                <a:sym typeface="Arial"/>
              </a:rPr>
              <a:t>Please leave your feedback on the definitions, the data model, the reports and/or the presentations.</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Next steps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40"/>
          <p:cNvSpPr txBox="1"/>
          <p:nvPr/>
        </p:nvSpPr>
        <p:spPr>
          <a:xfrm>
            <a:off x="628651" y="1346447"/>
            <a:ext cx="37662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0"/>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884" name="Google Shape;884;p40"/>
          <p:cNvSpPr txBox="1"/>
          <p:nvPr/>
        </p:nvSpPr>
        <p:spPr>
          <a:xfrm>
            <a:off x="834191" y="2439483"/>
            <a:ext cx="3560700" cy="126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nl-BE" sz="1500" b="0" i="0" u="none" strike="noStrike" cap="none">
                <a:solidFill>
                  <a:schemeClr val="dk1"/>
                </a:solidFill>
                <a:latin typeface="Arial"/>
                <a:ea typeface="Arial"/>
                <a:cs typeface="Arial"/>
                <a:sym typeface="Arial"/>
              </a:rPr>
              <a:t>Feedback can be given via mail to the contacts below:</a:t>
            </a:r>
            <a:endParaRPr sz="1300" b="0" i="0" u="sng" strike="noStrike" cap="none">
              <a:solidFill>
                <a:schemeClr val="hlink"/>
              </a:solidFill>
              <a:latin typeface="Arial"/>
              <a:ea typeface="Arial"/>
              <a:cs typeface="Arial"/>
              <a:sym typeface="Arial"/>
            </a:endParaRPr>
          </a:p>
          <a:p>
            <a:pPr marL="285750" marR="0" lvl="0" indent="-279400" algn="l" rtl="0">
              <a:lnSpc>
                <a:spcPct val="100000"/>
              </a:lnSpc>
              <a:spcBef>
                <a:spcPts val="0"/>
              </a:spcBef>
              <a:spcAft>
                <a:spcPts val="0"/>
              </a:spcAft>
              <a:buClr>
                <a:schemeClr val="dk1"/>
              </a:buClr>
              <a:buSzPts val="1300"/>
              <a:buFont typeface="Arial"/>
              <a:buChar char="•"/>
            </a:pPr>
            <a:r>
              <a:rPr lang="nl-BE" sz="1300" b="0" i="0" u="sng" strike="noStrike" cap="none">
                <a:solidFill>
                  <a:schemeClr val="hlink"/>
                </a:solidFill>
                <a:latin typeface="Arial"/>
                <a:ea typeface="Arial"/>
                <a:cs typeface="Arial"/>
                <a:sym typeface="Arial"/>
                <a:hlinkClick r:id="rId3"/>
              </a:rPr>
              <a:t>michael.geamanu@</a:t>
            </a:r>
            <a:r>
              <a:rPr lang="nl-BE" sz="1300" b="0" i="0" u="sng" strike="noStrike" cap="none">
                <a:solidFill>
                  <a:schemeClr val="hlink"/>
                </a:solidFill>
                <a:latin typeface="Arial"/>
                <a:ea typeface="Arial"/>
                <a:cs typeface="Arial"/>
                <a:sym typeface="Arial"/>
              </a:rPr>
              <a:t>vlaanderen.be</a:t>
            </a:r>
            <a:endParaRPr sz="1300" b="0" i="0" u="sng" strike="noStrike" cap="none">
              <a:solidFill>
                <a:schemeClr val="hlink"/>
              </a:solidFill>
              <a:latin typeface="Arial"/>
              <a:ea typeface="Arial"/>
              <a:cs typeface="Arial"/>
              <a:sym typeface="Arial"/>
            </a:endParaRPr>
          </a:p>
          <a:p>
            <a:pPr marL="285750" marR="0" lvl="0" indent="-279400" algn="l" rtl="0">
              <a:lnSpc>
                <a:spcPct val="100000"/>
              </a:lnSpc>
              <a:spcBef>
                <a:spcPts val="0"/>
              </a:spcBef>
              <a:spcAft>
                <a:spcPts val="0"/>
              </a:spcAft>
              <a:buClr>
                <a:schemeClr val="accent2"/>
              </a:buClr>
              <a:buSzPts val="1300"/>
              <a:buFont typeface="Arial"/>
              <a:buChar char="•"/>
            </a:pPr>
            <a:r>
              <a:rPr lang="nl-BE" sz="1300" b="0" i="0" u="sng" strike="noStrike" cap="none">
                <a:solidFill>
                  <a:schemeClr val="hlink"/>
                </a:solidFill>
                <a:latin typeface="Arial"/>
                <a:ea typeface="Arial"/>
                <a:cs typeface="Arial"/>
                <a:sym typeface="Arial"/>
              </a:rPr>
              <a:t>lora.van.looveren@pwc.com</a:t>
            </a:r>
            <a:endParaRPr sz="1300" b="0" i="0" u="sng" strike="noStrike" cap="none">
              <a:solidFill>
                <a:schemeClr val="hlink"/>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500" b="0" i="0" u="none" strike="noStrike" cap="none">
              <a:solidFill>
                <a:schemeClr val="dk1"/>
              </a:solidFill>
              <a:latin typeface="Arial"/>
              <a:ea typeface="Arial"/>
              <a:cs typeface="Arial"/>
              <a:sym typeface="Arial"/>
            </a:endParaRPr>
          </a:p>
        </p:txBody>
      </p:sp>
      <p:sp>
        <p:nvSpPr>
          <p:cNvPr id="885" name="Google Shape;885;p40"/>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6" name="Google Shape;886;p40"/>
          <p:cNvPicPr preferRelativeResize="0"/>
          <p:nvPr/>
        </p:nvPicPr>
        <p:blipFill rotWithShape="1">
          <a:blip r:embed="rId4">
            <a:alphaModFix/>
          </a:blip>
          <a:srcRect/>
          <a:stretch/>
        </p:blipFill>
        <p:spPr>
          <a:xfrm>
            <a:off x="6044652" y="1522121"/>
            <a:ext cx="1577413" cy="548455"/>
          </a:xfrm>
          <a:prstGeom prst="rect">
            <a:avLst/>
          </a:prstGeom>
          <a:noFill/>
          <a:ln>
            <a:noFill/>
          </a:ln>
        </p:spPr>
      </p:pic>
      <p:sp>
        <p:nvSpPr>
          <p:cNvPr id="887" name="Google Shape;887;p40"/>
          <p:cNvSpPr txBox="1"/>
          <p:nvPr/>
        </p:nvSpPr>
        <p:spPr>
          <a:xfrm>
            <a:off x="5114189" y="2439483"/>
            <a:ext cx="33561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nl-BE" sz="1500" b="0" i="0" u="none" strike="noStrike" cap="none">
                <a:solidFill>
                  <a:schemeClr val="lt1"/>
                </a:solidFill>
                <a:latin typeface="Arial"/>
                <a:ea typeface="Arial"/>
                <a:cs typeface="Arial"/>
                <a:sym typeface="Arial"/>
              </a:rPr>
              <a:t>Feedback can be given via GitHub on the link below:</a:t>
            </a: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nl-BE" sz="1500" b="0" i="0" u="sng" strike="noStrike" cap="none">
                <a:solidFill>
                  <a:schemeClr val="hlink"/>
                </a:solidFill>
                <a:latin typeface="Arial"/>
                <a:ea typeface="Arial"/>
                <a:cs typeface="Arial"/>
                <a:sym typeface="Arial"/>
                <a:hlinkClick r:id="rId5"/>
              </a:rPr>
              <a:t>https://github.com/Informatievlaanderen/OSLOthema-consent</a:t>
            </a: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sp>
        <p:nvSpPr>
          <p:cNvPr id="888" name="Google Shape;888;p4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a:t>
            </a:r>
            <a:endParaRPr sz="1400" b="0" i="0" u="none" strike="noStrike" cap="none">
              <a:solidFill>
                <a:srgbClr val="000000"/>
              </a:solidFill>
              <a:latin typeface="Arial"/>
              <a:ea typeface="Arial"/>
              <a:cs typeface="Arial"/>
              <a:sym typeface="Arial"/>
            </a:endParaRPr>
          </a:p>
        </p:txBody>
      </p:sp>
      <p:sp>
        <p:nvSpPr>
          <p:cNvPr id="889" name="Google Shape;889;p40"/>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g106bae41470_1_2"/>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nl-BE" sz="3200" b="1" i="0" u="none" strike="noStrike" cap="none">
                <a:solidFill>
                  <a:srgbClr val="000000"/>
                </a:solidFill>
                <a:latin typeface="Arial"/>
                <a:ea typeface="Arial"/>
                <a:cs typeface="Arial"/>
                <a:sym typeface="Arial"/>
              </a:rPr>
              <a:t>Next step: Public review</a:t>
            </a:r>
            <a:endParaRPr sz="1400" b="0" i="1" u="none" strike="noStrike" cap="none">
              <a:solidFill>
                <a:srgbClr val="000000"/>
              </a:solidFill>
              <a:latin typeface="Arial"/>
              <a:ea typeface="Arial"/>
              <a:cs typeface="Arial"/>
              <a:sym typeface="Arial"/>
            </a:endParaRPr>
          </a:p>
        </p:txBody>
      </p:sp>
      <p:grpSp>
        <p:nvGrpSpPr>
          <p:cNvPr id="895" name="Google Shape;895;g106bae41470_1_2"/>
          <p:cNvGrpSpPr/>
          <p:nvPr/>
        </p:nvGrpSpPr>
        <p:grpSpPr>
          <a:xfrm>
            <a:off x="687638" y="1843050"/>
            <a:ext cx="7431000" cy="388250"/>
            <a:chOff x="814075" y="3937175"/>
            <a:chExt cx="7431000" cy="388250"/>
          </a:xfrm>
        </p:grpSpPr>
        <p:sp>
          <p:nvSpPr>
            <p:cNvPr id="896" name="Google Shape;896;g106bae41470_1_2"/>
            <p:cNvSpPr/>
            <p:nvPr/>
          </p:nvSpPr>
          <p:spPr>
            <a:xfrm>
              <a:off x="814075" y="3937175"/>
              <a:ext cx="1369200" cy="1941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i="0" u="none" strike="noStrike" cap="none">
                  <a:solidFill>
                    <a:srgbClr val="FFFFFF"/>
                  </a:solidFill>
                  <a:latin typeface="Arial"/>
                  <a:ea typeface="Arial"/>
                  <a:cs typeface="Arial"/>
                  <a:sym typeface="Arial"/>
                </a:rPr>
                <a:t>2020</a:t>
              </a:r>
              <a:endParaRPr sz="1200" b="1" i="0" u="none" strike="noStrike" cap="none">
                <a:solidFill>
                  <a:srgbClr val="FFFFFF"/>
                </a:solidFill>
                <a:latin typeface="Arial"/>
                <a:ea typeface="Arial"/>
                <a:cs typeface="Arial"/>
                <a:sym typeface="Arial"/>
              </a:endParaRPr>
            </a:p>
          </p:txBody>
        </p:sp>
        <p:sp>
          <p:nvSpPr>
            <p:cNvPr id="897" name="Google Shape;897;g106bae41470_1_2"/>
            <p:cNvSpPr/>
            <p:nvPr/>
          </p:nvSpPr>
          <p:spPr>
            <a:xfrm>
              <a:off x="2183275" y="3937175"/>
              <a:ext cx="6061800" cy="1941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i="0" u="none" strike="noStrike" cap="none">
                  <a:solidFill>
                    <a:srgbClr val="000000"/>
                  </a:solidFill>
                  <a:latin typeface="Arial"/>
                  <a:ea typeface="Arial"/>
                  <a:cs typeface="Arial"/>
                  <a:sym typeface="Arial"/>
                </a:rPr>
                <a:t>2021</a:t>
              </a:r>
              <a:endParaRPr sz="1200" b="1" i="0" u="none" strike="noStrike" cap="none">
                <a:solidFill>
                  <a:srgbClr val="000000"/>
                </a:solidFill>
                <a:latin typeface="Arial"/>
                <a:ea typeface="Arial"/>
                <a:cs typeface="Arial"/>
                <a:sym typeface="Arial"/>
              </a:endParaRPr>
            </a:p>
          </p:txBody>
        </p:sp>
        <p:sp>
          <p:nvSpPr>
            <p:cNvPr id="898" name="Google Shape;898;g106bae41470_1_2"/>
            <p:cNvSpPr/>
            <p:nvPr/>
          </p:nvSpPr>
          <p:spPr>
            <a:xfrm>
              <a:off x="814075" y="4131325"/>
              <a:ext cx="695700" cy="194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700" b="1" i="0" u="none" strike="noStrike" cap="none">
                  <a:solidFill>
                    <a:srgbClr val="000000"/>
                  </a:solidFill>
                  <a:latin typeface="Arial"/>
                  <a:ea typeface="Arial"/>
                  <a:cs typeface="Arial"/>
                  <a:sym typeface="Arial"/>
                </a:rPr>
                <a:t>August</a:t>
              </a:r>
              <a:endParaRPr sz="700" b="1" i="0" u="none" strike="noStrike" cap="none">
                <a:solidFill>
                  <a:srgbClr val="000000"/>
                </a:solidFill>
                <a:latin typeface="Arial"/>
                <a:ea typeface="Arial"/>
                <a:cs typeface="Arial"/>
                <a:sym typeface="Arial"/>
              </a:endParaRPr>
            </a:p>
          </p:txBody>
        </p:sp>
        <p:sp>
          <p:nvSpPr>
            <p:cNvPr id="899" name="Google Shape;899;g106bae41470_1_2"/>
            <p:cNvSpPr/>
            <p:nvPr/>
          </p:nvSpPr>
          <p:spPr>
            <a:xfrm>
              <a:off x="1509750" y="4131325"/>
              <a:ext cx="673500" cy="19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700" b="1" i="0" u="none" strike="noStrike" cap="none">
                  <a:solidFill>
                    <a:srgbClr val="000000"/>
                  </a:solidFill>
                  <a:latin typeface="Arial"/>
                  <a:ea typeface="Arial"/>
                  <a:cs typeface="Arial"/>
                  <a:sym typeface="Arial"/>
                </a:rPr>
                <a:t>September</a:t>
              </a:r>
              <a:endParaRPr sz="700" b="1" i="0" u="none" strike="noStrike" cap="none">
                <a:solidFill>
                  <a:srgbClr val="000000"/>
                </a:solidFill>
                <a:latin typeface="Arial"/>
                <a:ea typeface="Arial"/>
                <a:cs typeface="Arial"/>
                <a:sym typeface="Arial"/>
              </a:endParaRPr>
            </a:p>
          </p:txBody>
        </p:sp>
        <p:sp>
          <p:nvSpPr>
            <p:cNvPr id="900" name="Google Shape;900;g106bae41470_1_2"/>
            <p:cNvSpPr/>
            <p:nvPr/>
          </p:nvSpPr>
          <p:spPr>
            <a:xfrm>
              <a:off x="2183275" y="4131325"/>
              <a:ext cx="673500" cy="194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700" b="1" i="0" u="none" strike="noStrike" cap="none">
                  <a:solidFill>
                    <a:srgbClr val="000000"/>
                  </a:solidFill>
                  <a:latin typeface="Arial"/>
                  <a:ea typeface="Arial"/>
                  <a:cs typeface="Arial"/>
                  <a:sym typeface="Arial"/>
                </a:rPr>
                <a:t>October</a:t>
              </a:r>
              <a:endParaRPr sz="700" b="1" i="0" u="none" strike="noStrike" cap="none">
                <a:solidFill>
                  <a:srgbClr val="000000"/>
                </a:solidFill>
                <a:latin typeface="Arial"/>
                <a:ea typeface="Arial"/>
                <a:cs typeface="Arial"/>
                <a:sym typeface="Arial"/>
              </a:endParaRPr>
            </a:p>
          </p:txBody>
        </p:sp>
        <p:sp>
          <p:nvSpPr>
            <p:cNvPr id="901" name="Google Shape;901;g106bae41470_1_2"/>
            <p:cNvSpPr/>
            <p:nvPr/>
          </p:nvSpPr>
          <p:spPr>
            <a:xfrm>
              <a:off x="2856800" y="4131325"/>
              <a:ext cx="673500" cy="19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700" b="1" i="0" u="none" strike="noStrike" cap="none">
                  <a:solidFill>
                    <a:srgbClr val="000000"/>
                  </a:solidFill>
                  <a:latin typeface="Arial"/>
                  <a:ea typeface="Arial"/>
                  <a:cs typeface="Arial"/>
                  <a:sym typeface="Arial"/>
                </a:rPr>
                <a:t>November</a:t>
              </a:r>
              <a:endParaRPr sz="700" b="1" i="0" u="none" strike="noStrike" cap="none">
                <a:solidFill>
                  <a:srgbClr val="000000"/>
                </a:solidFill>
                <a:latin typeface="Arial"/>
                <a:ea typeface="Arial"/>
                <a:cs typeface="Arial"/>
                <a:sym typeface="Arial"/>
              </a:endParaRPr>
            </a:p>
          </p:txBody>
        </p:sp>
        <p:sp>
          <p:nvSpPr>
            <p:cNvPr id="902" name="Google Shape;902;g106bae41470_1_2"/>
            <p:cNvSpPr/>
            <p:nvPr/>
          </p:nvSpPr>
          <p:spPr>
            <a:xfrm>
              <a:off x="5550900" y="4131325"/>
              <a:ext cx="673500" cy="19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700" b="1" i="0" u="none" strike="noStrike" cap="none">
                  <a:solidFill>
                    <a:srgbClr val="000000"/>
                  </a:solidFill>
                  <a:latin typeface="Arial"/>
                  <a:ea typeface="Arial"/>
                  <a:cs typeface="Arial"/>
                  <a:sym typeface="Arial"/>
                </a:rPr>
                <a:t>March</a:t>
              </a:r>
              <a:endParaRPr sz="700" b="1" i="0" u="none" strike="noStrike" cap="none">
                <a:solidFill>
                  <a:srgbClr val="000000"/>
                </a:solidFill>
                <a:latin typeface="Arial"/>
                <a:ea typeface="Arial"/>
                <a:cs typeface="Arial"/>
                <a:sym typeface="Arial"/>
              </a:endParaRPr>
            </a:p>
          </p:txBody>
        </p:sp>
        <p:sp>
          <p:nvSpPr>
            <p:cNvPr id="903" name="Google Shape;903;g106bae41470_1_2"/>
            <p:cNvSpPr/>
            <p:nvPr/>
          </p:nvSpPr>
          <p:spPr>
            <a:xfrm>
              <a:off x="4203850" y="4131325"/>
              <a:ext cx="673500" cy="19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700" b="1" i="0" u="none" strike="noStrike" cap="none">
                  <a:solidFill>
                    <a:srgbClr val="000000"/>
                  </a:solidFill>
                  <a:latin typeface="Arial"/>
                  <a:ea typeface="Arial"/>
                  <a:cs typeface="Arial"/>
                  <a:sym typeface="Arial"/>
                </a:rPr>
                <a:t>January</a:t>
              </a:r>
              <a:endParaRPr sz="700" b="1" i="0" u="none" strike="noStrike" cap="none">
                <a:solidFill>
                  <a:srgbClr val="000000"/>
                </a:solidFill>
                <a:latin typeface="Arial"/>
                <a:ea typeface="Arial"/>
                <a:cs typeface="Arial"/>
                <a:sym typeface="Arial"/>
              </a:endParaRPr>
            </a:p>
          </p:txBody>
        </p:sp>
        <p:sp>
          <p:nvSpPr>
            <p:cNvPr id="904" name="Google Shape;904;g106bae41470_1_2"/>
            <p:cNvSpPr/>
            <p:nvPr/>
          </p:nvSpPr>
          <p:spPr>
            <a:xfrm>
              <a:off x="3530325" y="4131325"/>
              <a:ext cx="673500" cy="194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700" b="1" i="0" u="none" strike="noStrike" cap="none">
                  <a:solidFill>
                    <a:srgbClr val="000000"/>
                  </a:solidFill>
                  <a:latin typeface="Arial"/>
                  <a:ea typeface="Arial"/>
                  <a:cs typeface="Arial"/>
                  <a:sym typeface="Arial"/>
                </a:rPr>
                <a:t>December</a:t>
              </a:r>
              <a:endParaRPr sz="700" b="1" i="0" u="none" strike="noStrike" cap="none">
                <a:solidFill>
                  <a:srgbClr val="000000"/>
                </a:solidFill>
                <a:latin typeface="Arial"/>
                <a:ea typeface="Arial"/>
                <a:cs typeface="Arial"/>
                <a:sym typeface="Arial"/>
              </a:endParaRPr>
            </a:p>
          </p:txBody>
        </p:sp>
        <p:sp>
          <p:nvSpPr>
            <p:cNvPr id="905" name="Google Shape;905;g106bae41470_1_2"/>
            <p:cNvSpPr/>
            <p:nvPr/>
          </p:nvSpPr>
          <p:spPr>
            <a:xfrm>
              <a:off x="6224425" y="4131325"/>
              <a:ext cx="673500" cy="194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700" b="1" i="0" u="none" strike="noStrike" cap="none">
                  <a:solidFill>
                    <a:srgbClr val="000000"/>
                  </a:solidFill>
                  <a:latin typeface="Arial"/>
                  <a:ea typeface="Arial"/>
                  <a:cs typeface="Arial"/>
                  <a:sym typeface="Arial"/>
                </a:rPr>
                <a:t>April</a:t>
              </a:r>
              <a:endParaRPr sz="700" b="1" i="0" u="none" strike="noStrike" cap="none">
                <a:solidFill>
                  <a:srgbClr val="000000"/>
                </a:solidFill>
                <a:latin typeface="Arial"/>
                <a:ea typeface="Arial"/>
                <a:cs typeface="Arial"/>
                <a:sym typeface="Arial"/>
              </a:endParaRPr>
            </a:p>
          </p:txBody>
        </p:sp>
        <p:sp>
          <p:nvSpPr>
            <p:cNvPr id="906" name="Google Shape;906;g106bae41470_1_2"/>
            <p:cNvSpPr/>
            <p:nvPr/>
          </p:nvSpPr>
          <p:spPr>
            <a:xfrm>
              <a:off x="6897950" y="4131325"/>
              <a:ext cx="673500" cy="19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1" i="0" u="none" strike="noStrike" cap="none">
                  <a:solidFill>
                    <a:srgbClr val="000000"/>
                  </a:solidFill>
                  <a:latin typeface="Arial"/>
                  <a:ea typeface="Arial"/>
                  <a:cs typeface="Arial"/>
                  <a:sym typeface="Arial"/>
                </a:rPr>
                <a:t>May</a:t>
              </a:r>
              <a:endParaRPr sz="700" b="1" i="0" u="none" strike="noStrike" cap="none">
                <a:solidFill>
                  <a:srgbClr val="000000"/>
                </a:solidFill>
                <a:latin typeface="Arial"/>
                <a:ea typeface="Arial"/>
                <a:cs typeface="Arial"/>
                <a:sym typeface="Arial"/>
              </a:endParaRPr>
            </a:p>
          </p:txBody>
        </p:sp>
        <p:sp>
          <p:nvSpPr>
            <p:cNvPr id="907" name="Google Shape;907;g106bae41470_1_2"/>
            <p:cNvSpPr/>
            <p:nvPr/>
          </p:nvSpPr>
          <p:spPr>
            <a:xfrm>
              <a:off x="4877375" y="4131325"/>
              <a:ext cx="673500" cy="194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700" b="1" i="0" u="none" strike="noStrike" cap="none">
                  <a:solidFill>
                    <a:srgbClr val="000000"/>
                  </a:solidFill>
                  <a:latin typeface="Arial"/>
                  <a:ea typeface="Arial"/>
                  <a:cs typeface="Arial"/>
                  <a:sym typeface="Arial"/>
                </a:rPr>
                <a:t>February</a:t>
              </a:r>
              <a:endParaRPr sz="700" b="1" i="0" u="none" strike="noStrike" cap="none">
                <a:solidFill>
                  <a:srgbClr val="000000"/>
                </a:solidFill>
                <a:latin typeface="Arial"/>
                <a:ea typeface="Arial"/>
                <a:cs typeface="Arial"/>
                <a:sym typeface="Arial"/>
              </a:endParaRPr>
            </a:p>
          </p:txBody>
        </p:sp>
        <p:sp>
          <p:nvSpPr>
            <p:cNvPr id="908" name="Google Shape;908;g106bae41470_1_2"/>
            <p:cNvSpPr/>
            <p:nvPr/>
          </p:nvSpPr>
          <p:spPr>
            <a:xfrm>
              <a:off x="7571475" y="4131325"/>
              <a:ext cx="673500" cy="194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700" b="1"/>
                <a:t>June</a:t>
              </a:r>
              <a:endParaRPr sz="700" b="1" i="0" u="none" strike="noStrike" cap="none">
                <a:solidFill>
                  <a:srgbClr val="000000"/>
                </a:solidFill>
                <a:latin typeface="Arial"/>
                <a:ea typeface="Arial"/>
                <a:cs typeface="Arial"/>
                <a:sym typeface="Arial"/>
              </a:endParaRPr>
            </a:p>
          </p:txBody>
        </p:sp>
      </p:grpSp>
      <p:cxnSp>
        <p:nvCxnSpPr>
          <p:cNvPr id="909" name="Google Shape;909;g106bae41470_1_2"/>
          <p:cNvCxnSpPr/>
          <p:nvPr/>
        </p:nvCxnSpPr>
        <p:spPr>
          <a:xfrm>
            <a:off x="1045888" y="2235275"/>
            <a:ext cx="0" cy="703200"/>
          </a:xfrm>
          <a:prstGeom prst="straightConnector1">
            <a:avLst/>
          </a:prstGeom>
          <a:noFill/>
          <a:ln w="9525" cap="flat" cmpd="sng">
            <a:solidFill>
              <a:schemeClr val="dk2"/>
            </a:solidFill>
            <a:prstDash val="solid"/>
            <a:round/>
            <a:headEnd type="none" w="sm" len="sm"/>
            <a:tailEnd type="oval" w="med" len="med"/>
          </a:ln>
        </p:spPr>
      </p:cxnSp>
      <p:sp>
        <p:nvSpPr>
          <p:cNvPr id="910" name="Google Shape;910;g106bae41470_1_2"/>
          <p:cNvSpPr txBox="1"/>
          <p:nvPr/>
        </p:nvSpPr>
        <p:spPr>
          <a:xfrm>
            <a:off x="450549" y="3041975"/>
            <a:ext cx="1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chemeClr val="accent2"/>
                </a:solidFill>
                <a:latin typeface="Arial"/>
                <a:ea typeface="Arial"/>
                <a:cs typeface="Arial"/>
                <a:sym typeface="Arial"/>
              </a:rPr>
              <a:t>Business workshop</a:t>
            </a:r>
            <a:endParaRPr sz="1000" b="0" i="0" u="none" strike="noStrike" cap="none">
              <a:solidFill>
                <a:schemeClr val="accent2"/>
              </a:solidFill>
              <a:latin typeface="Proxima Nova"/>
              <a:ea typeface="Proxima Nova"/>
              <a:cs typeface="Proxima Nova"/>
              <a:sym typeface="Proxima Nova"/>
            </a:endParaRPr>
          </a:p>
        </p:txBody>
      </p:sp>
      <p:sp>
        <p:nvSpPr>
          <p:cNvPr id="911" name="Google Shape;911;g106bae41470_1_2"/>
          <p:cNvSpPr txBox="1"/>
          <p:nvPr/>
        </p:nvSpPr>
        <p:spPr>
          <a:xfrm>
            <a:off x="2208988" y="3041975"/>
            <a:ext cx="1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nl-BE" sz="1000">
                <a:solidFill>
                  <a:schemeClr val="accent2"/>
                </a:solidFill>
              </a:rPr>
              <a:t>4 t</a:t>
            </a:r>
            <a:r>
              <a:rPr lang="nl-BE" sz="1000" b="0" i="0" u="none" strike="noStrike" cap="none">
                <a:solidFill>
                  <a:schemeClr val="accent2"/>
                </a:solidFill>
                <a:latin typeface="Arial"/>
                <a:ea typeface="Arial"/>
                <a:cs typeface="Arial"/>
                <a:sym typeface="Arial"/>
              </a:rPr>
              <a:t>hematic workshops</a:t>
            </a:r>
            <a:endParaRPr sz="1000" b="0" i="0" u="none" strike="noStrike" cap="none">
              <a:solidFill>
                <a:schemeClr val="accent2"/>
              </a:solidFill>
              <a:latin typeface="Arial"/>
              <a:ea typeface="Arial"/>
              <a:cs typeface="Arial"/>
              <a:sym typeface="Arial"/>
            </a:endParaRPr>
          </a:p>
        </p:txBody>
      </p:sp>
      <p:cxnSp>
        <p:nvCxnSpPr>
          <p:cNvPr id="912" name="Google Shape;912;g106bae41470_1_2"/>
          <p:cNvCxnSpPr>
            <a:stCxn id="899" idx="2"/>
          </p:cNvCxnSpPr>
          <p:nvPr/>
        </p:nvCxnSpPr>
        <p:spPr>
          <a:xfrm>
            <a:off x="1720063" y="2231300"/>
            <a:ext cx="1073700" cy="707100"/>
          </a:xfrm>
          <a:prstGeom prst="straightConnector1">
            <a:avLst/>
          </a:prstGeom>
          <a:noFill/>
          <a:ln w="9525" cap="flat" cmpd="sng">
            <a:solidFill>
              <a:schemeClr val="dk2"/>
            </a:solidFill>
            <a:prstDash val="solid"/>
            <a:round/>
            <a:headEnd type="stealth" w="med" len="med"/>
            <a:tailEnd type="none" w="sm" len="sm"/>
          </a:ln>
        </p:spPr>
      </p:cxnSp>
      <p:cxnSp>
        <p:nvCxnSpPr>
          <p:cNvPr id="913" name="Google Shape;913;g106bae41470_1_2"/>
          <p:cNvCxnSpPr>
            <a:stCxn id="900" idx="2"/>
          </p:cNvCxnSpPr>
          <p:nvPr/>
        </p:nvCxnSpPr>
        <p:spPr>
          <a:xfrm>
            <a:off x="2393588" y="2231300"/>
            <a:ext cx="400200" cy="707100"/>
          </a:xfrm>
          <a:prstGeom prst="straightConnector1">
            <a:avLst/>
          </a:prstGeom>
          <a:noFill/>
          <a:ln w="9525" cap="flat" cmpd="sng">
            <a:solidFill>
              <a:schemeClr val="dk2"/>
            </a:solidFill>
            <a:prstDash val="solid"/>
            <a:round/>
            <a:headEnd type="stealth" w="med" len="med"/>
            <a:tailEnd type="none" w="sm" len="sm"/>
          </a:ln>
        </p:spPr>
      </p:cxnSp>
      <p:cxnSp>
        <p:nvCxnSpPr>
          <p:cNvPr id="914" name="Google Shape;914;g106bae41470_1_2"/>
          <p:cNvCxnSpPr>
            <a:stCxn id="901" idx="2"/>
          </p:cNvCxnSpPr>
          <p:nvPr/>
        </p:nvCxnSpPr>
        <p:spPr>
          <a:xfrm flipH="1">
            <a:off x="2793813" y="2231300"/>
            <a:ext cx="273300" cy="707100"/>
          </a:xfrm>
          <a:prstGeom prst="straightConnector1">
            <a:avLst/>
          </a:prstGeom>
          <a:noFill/>
          <a:ln w="9525" cap="flat" cmpd="sng">
            <a:solidFill>
              <a:schemeClr val="dk2"/>
            </a:solidFill>
            <a:prstDash val="solid"/>
            <a:round/>
            <a:headEnd type="stealth" w="med" len="med"/>
            <a:tailEnd type="none" w="sm" len="sm"/>
          </a:ln>
        </p:spPr>
      </p:cxnSp>
      <p:cxnSp>
        <p:nvCxnSpPr>
          <p:cNvPr id="915" name="Google Shape;915;g106bae41470_1_2"/>
          <p:cNvCxnSpPr>
            <a:stCxn id="904" idx="2"/>
          </p:cNvCxnSpPr>
          <p:nvPr/>
        </p:nvCxnSpPr>
        <p:spPr>
          <a:xfrm flipH="1">
            <a:off x="2793538" y="2231300"/>
            <a:ext cx="947100" cy="707100"/>
          </a:xfrm>
          <a:prstGeom prst="straightConnector1">
            <a:avLst/>
          </a:prstGeom>
          <a:noFill/>
          <a:ln w="9525" cap="flat" cmpd="sng">
            <a:solidFill>
              <a:schemeClr val="dk2"/>
            </a:solidFill>
            <a:prstDash val="solid"/>
            <a:round/>
            <a:headEnd type="stealth" w="med" len="med"/>
            <a:tailEnd type="none" w="sm" len="sm"/>
          </a:ln>
        </p:spPr>
      </p:cxnSp>
      <p:sp>
        <p:nvSpPr>
          <p:cNvPr id="916" name="Google Shape;916;g106bae41470_1_2"/>
          <p:cNvSpPr/>
          <p:nvPr/>
        </p:nvSpPr>
        <p:spPr>
          <a:xfrm rot="5400000">
            <a:off x="5201550" y="1139475"/>
            <a:ext cx="340500" cy="2739300"/>
          </a:xfrm>
          <a:prstGeom prst="rightBrace">
            <a:avLst>
              <a:gd name="adj1" fmla="val 50000"/>
              <a:gd name="adj2" fmla="val 50136"/>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g106bae41470_1_2"/>
          <p:cNvSpPr txBox="1"/>
          <p:nvPr/>
        </p:nvSpPr>
        <p:spPr>
          <a:xfrm>
            <a:off x="4002150" y="2679375"/>
            <a:ext cx="3012600" cy="492600"/>
          </a:xfrm>
          <a:prstGeom prst="rect">
            <a:avLst/>
          </a:prstGeom>
          <a:noFill/>
          <a:ln>
            <a:noFill/>
          </a:ln>
        </p:spPr>
        <p:txBody>
          <a:bodyPr spcFirstLastPara="1" wrap="square" lIns="91425" tIns="91425" rIns="91425" bIns="91425" anchor="t" anchorCtr="0">
            <a:spAutoFit/>
          </a:bodyPr>
          <a:lstStyle/>
          <a:p>
            <a:pPr marL="269999" marR="0" lvl="0" indent="-269999" algn="l" rtl="0">
              <a:lnSpc>
                <a:spcPct val="100000"/>
              </a:lnSpc>
              <a:spcBef>
                <a:spcPts val="0"/>
              </a:spcBef>
              <a:spcAft>
                <a:spcPts val="0"/>
              </a:spcAft>
              <a:buClr>
                <a:schemeClr val="accent2"/>
              </a:buClr>
              <a:buSzPts val="1000"/>
              <a:buFont typeface="Arial"/>
              <a:buChar char="●"/>
            </a:pPr>
            <a:r>
              <a:rPr lang="nl-BE" sz="1000" b="0" i="0" u="none" strike="noStrike" cap="none">
                <a:solidFill>
                  <a:schemeClr val="accent2"/>
                </a:solidFill>
                <a:latin typeface="Arial"/>
                <a:ea typeface="Arial"/>
                <a:cs typeface="Arial"/>
                <a:sym typeface="Arial"/>
              </a:rPr>
              <a:t>Implementation of draft specifications</a:t>
            </a:r>
            <a:endParaRPr sz="1000" b="0" i="0" u="none" strike="noStrike" cap="none">
              <a:solidFill>
                <a:schemeClr val="accent2"/>
              </a:solidFill>
              <a:latin typeface="Arial"/>
              <a:ea typeface="Arial"/>
              <a:cs typeface="Arial"/>
              <a:sym typeface="Arial"/>
            </a:endParaRPr>
          </a:p>
          <a:p>
            <a:pPr marL="269999" marR="0" lvl="0" indent="-269999" algn="l" rtl="0">
              <a:lnSpc>
                <a:spcPct val="100000"/>
              </a:lnSpc>
              <a:spcBef>
                <a:spcPts val="0"/>
              </a:spcBef>
              <a:spcAft>
                <a:spcPts val="0"/>
              </a:spcAft>
              <a:buClr>
                <a:schemeClr val="accent2"/>
              </a:buClr>
              <a:buSzPts val="1000"/>
              <a:buFont typeface="Arial"/>
              <a:buChar char="●"/>
            </a:pPr>
            <a:r>
              <a:rPr lang="nl-BE" sz="1000" b="0" i="0" u="none" strike="noStrike" cap="none">
                <a:solidFill>
                  <a:schemeClr val="accent2"/>
                </a:solidFill>
                <a:latin typeface="Arial"/>
                <a:ea typeface="Arial"/>
                <a:cs typeface="Arial"/>
                <a:sym typeface="Arial"/>
              </a:rPr>
              <a:t>Start of public review </a:t>
            </a:r>
            <a:r>
              <a:rPr lang="nl-BE" sz="1000">
                <a:solidFill>
                  <a:schemeClr val="accent2"/>
                </a:solidFill>
              </a:rPr>
              <a:t>at the end of December</a:t>
            </a:r>
            <a:endParaRPr sz="1000" b="0" i="0" u="none" strike="noStrike" cap="none">
              <a:solidFill>
                <a:schemeClr val="accent2"/>
              </a:solidFill>
              <a:latin typeface="Arial"/>
              <a:ea typeface="Arial"/>
              <a:cs typeface="Arial"/>
              <a:sym typeface="Arial"/>
            </a:endParaRPr>
          </a:p>
        </p:txBody>
      </p:sp>
      <p:cxnSp>
        <p:nvCxnSpPr>
          <p:cNvPr id="918" name="Google Shape;918;g106bae41470_1_2"/>
          <p:cNvCxnSpPr/>
          <p:nvPr/>
        </p:nvCxnSpPr>
        <p:spPr>
          <a:xfrm>
            <a:off x="7113638" y="2231300"/>
            <a:ext cx="0" cy="703200"/>
          </a:xfrm>
          <a:prstGeom prst="straightConnector1">
            <a:avLst/>
          </a:prstGeom>
          <a:noFill/>
          <a:ln w="9525" cap="flat" cmpd="sng">
            <a:solidFill>
              <a:schemeClr val="dk2"/>
            </a:solidFill>
            <a:prstDash val="solid"/>
            <a:round/>
            <a:headEnd type="none" w="sm" len="sm"/>
            <a:tailEnd type="oval" w="med" len="med"/>
          </a:ln>
        </p:spPr>
      </p:cxnSp>
      <p:sp>
        <p:nvSpPr>
          <p:cNvPr id="919" name="Google Shape;919;g106bae41470_1_2"/>
          <p:cNvSpPr txBox="1"/>
          <p:nvPr/>
        </p:nvSpPr>
        <p:spPr>
          <a:xfrm>
            <a:off x="6764084" y="3041975"/>
            <a:ext cx="698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chemeClr val="accent2"/>
                </a:solidFill>
                <a:latin typeface="Arial"/>
                <a:ea typeface="Arial"/>
                <a:cs typeface="Arial"/>
                <a:sym typeface="Arial"/>
              </a:rPr>
              <a:t>Final webinar</a:t>
            </a:r>
            <a:endParaRPr sz="1000" b="0" i="0" u="none" strike="noStrike" cap="none">
              <a:solidFill>
                <a:schemeClr val="accent2"/>
              </a:solidFill>
              <a:latin typeface="Proxima Nova"/>
              <a:ea typeface="Proxima Nova"/>
              <a:cs typeface="Proxima Nova"/>
              <a:sym typeface="Proxima Nova"/>
            </a:endParaRPr>
          </a:p>
        </p:txBody>
      </p:sp>
      <p:sp>
        <p:nvSpPr>
          <p:cNvPr id="920" name="Google Shape;920;g106bae41470_1_2"/>
          <p:cNvSpPr/>
          <p:nvPr/>
        </p:nvSpPr>
        <p:spPr>
          <a:xfrm rot="-8100000">
            <a:off x="8083371" y="1866824"/>
            <a:ext cx="347897" cy="340684"/>
          </a:xfrm>
          <a:prstGeom prst="rtTriangl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g106bae41470_1_2"/>
          <p:cNvSpPr/>
          <p:nvPr/>
        </p:nvSpPr>
        <p:spPr>
          <a:xfrm rot="-5400000">
            <a:off x="3517350" y="2523600"/>
            <a:ext cx="584400" cy="250500"/>
          </a:xfrm>
          <a:prstGeom prst="rightArrow">
            <a:avLst>
              <a:gd name="adj1" fmla="val 50000"/>
              <a:gd name="adj2" fmla="val 50000"/>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g106bae41470_1_2"/>
          <p:cNvSpPr txBox="1"/>
          <p:nvPr/>
        </p:nvSpPr>
        <p:spPr>
          <a:xfrm>
            <a:off x="3235920" y="3043244"/>
            <a:ext cx="11694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chemeClr val="accent2"/>
                </a:solidFill>
                <a:latin typeface="Arial"/>
                <a:ea typeface="Arial"/>
                <a:cs typeface="Arial"/>
                <a:sym typeface="Arial"/>
              </a:rPr>
              <a:t>T</a:t>
            </a:r>
            <a:r>
              <a:rPr lang="nl-BE" sz="1000">
                <a:solidFill>
                  <a:schemeClr val="accent2"/>
                </a:solidFill>
              </a:rPr>
              <a:t>oday</a:t>
            </a:r>
            <a:endParaRPr sz="1000" b="0" i="0" u="none" strike="noStrike" cap="none">
              <a:solidFill>
                <a:schemeClr val="accent2"/>
              </a:solidFill>
              <a:latin typeface="Arial"/>
              <a:ea typeface="Arial"/>
              <a:cs typeface="Arial"/>
              <a:sym typeface="Arial"/>
            </a:endParaRPr>
          </a:p>
        </p:txBody>
      </p:sp>
      <p:cxnSp>
        <p:nvCxnSpPr>
          <p:cNvPr id="923" name="Google Shape;923;g106bae41470_1_2"/>
          <p:cNvCxnSpPr/>
          <p:nvPr/>
        </p:nvCxnSpPr>
        <p:spPr>
          <a:xfrm>
            <a:off x="7786009" y="2231300"/>
            <a:ext cx="0" cy="703200"/>
          </a:xfrm>
          <a:prstGeom prst="straightConnector1">
            <a:avLst/>
          </a:prstGeom>
          <a:noFill/>
          <a:ln w="9525" cap="flat" cmpd="sng">
            <a:solidFill>
              <a:schemeClr val="dk2"/>
            </a:solidFill>
            <a:prstDash val="solid"/>
            <a:round/>
            <a:headEnd type="none" w="sm" len="sm"/>
            <a:tailEnd type="oval" w="med" len="med"/>
          </a:ln>
        </p:spPr>
      </p:cxnSp>
      <p:sp>
        <p:nvSpPr>
          <p:cNvPr id="924" name="Google Shape;924;g106bae41470_1_2"/>
          <p:cNvSpPr txBox="1"/>
          <p:nvPr/>
        </p:nvSpPr>
        <p:spPr>
          <a:xfrm>
            <a:off x="7372800" y="3041975"/>
            <a:ext cx="7875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chemeClr val="accent2"/>
                </a:solidFill>
                <a:latin typeface="Arial"/>
                <a:ea typeface="Arial"/>
                <a:cs typeface="Arial"/>
                <a:sym typeface="Arial"/>
              </a:rPr>
              <a:t>Final </a:t>
            </a:r>
            <a:r>
              <a:rPr lang="nl-BE" sz="1000">
                <a:solidFill>
                  <a:schemeClr val="accent2"/>
                </a:solidFill>
              </a:rPr>
              <a:t>validation of the standard</a:t>
            </a:r>
            <a:endParaRPr sz="1000" b="0" i="0" u="none" strike="noStrike" cap="none">
              <a:solidFill>
                <a:schemeClr val="accent2"/>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4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sz="4800" b="1">
                <a:solidFill>
                  <a:srgbClr val="4C4C4C"/>
                </a:solidFill>
              </a:rPr>
              <a:t>Thank you!</a:t>
            </a:r>
            <a:endParaRPr sz="4800"/>
          </a:p>
        </p:txBody>
      </p:sp>
      <p:sp>
        <p:nvSpPr>
          <p:cNvPr id="930" name="Google Shape;930;p4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1024051c350_1_13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Who is who?</a:t>
            </a:r>
            <a:endParaRPr sz="1400" b="0" i="0" u="none" strike="noStrike" cap="none">
              <a:solidFill>
                <a:srgbClr val="000000"/>
              </a:solidFill>
              <a:latin typeface="Arial"/>
              <a:ea typeface="Arial"/>
              <a:cs typeface="Arial"/>
              <a:sym typeface="Arial"/>
            </a:endParaRPr>
          </a:p>
        </p:txBody>
      </p:sp>
      <p:pic>
        <p:nvPicPr>
          <p:cNvPr id="443" name="Google Shape;443;g1024051c350_1_132"/>
          <p:cNvPicPr preferRelativeResize="0"/>
          <p:nvPr/>
        </p:nvPicPr>
        <p:blipFill rotWithShape="1">
          <a:blip r:embed="rId3">
            <a:alphaModFix/>
          </a:blip>
          <a:srcRect t="129" b="119"/>
          <a:stretch/>
        </p:blipFill>
        <p:spPr>
          <a:xfrm>
            <a:off x="3764725" y="1424472"/>
            <a:ext cx="1614549" cy="1614549"/>
          </a:xfrm>
          <a:prstGeom prst="rect">
            <a:avLst/>
          </a:prstGeom>
          <a:noFill/>
          <a:ln>
            <a:noFill/>
          </a:ln>
        </p:spPr>
      </p:pic>
      <p:sp>
        <p:nvSpPr>
          <p:cNvPr id="444" name="Google Shape;444;g1024051c350_1_132"/>
          <p:cNvSpPr txBox="1"/>
          <p:nvPr/>
        </p:nvSpPr>
        <p:spPr>
          <a:xfrm>
            <a:off x="8218450" y="740075"/>
            <a:ext cx="5328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Proxima Nova"/>
                <a:ea typeface="Proxima Nova"/>
                <a:cs typeface="Proxima Nova"/>
                <a:sym typeface="Proxima Nova"/>
              </a:rPr>
              <a:t>5’</a:t>
            </a:r>
            <a:endParaRPr sz="1400" b="0" i="0" u="none" strike="noStrike" cap="none">
              <a:solidFill>
                <a:srgbClr val="000000"/>
              </a:solidFill>
              <a:latin typeface="Proxima Nova"/>
              <a:ea typeface="Proxima Nova"/>
              <a:cs typeface="Proxima Nova"/>
              <a:sym typeface="Proxima Nova"/>
            </a:endParaRPr>
          </a:p>
        </p:txBody>
      </p:sp>
      <p:sp>
        <p:nvSpPr>
          <p:cNvPr id="445" name="Google Shape;445;g1024051c350_1_132"/>
          <p:cNvSpPr/>
          <p:nvPr/>
        </p:nvSpPr>
        <p:spPr>
          <a:xfrm>
            <a:off x="8297225" y="185052"/>
            <a:ext cx="375249" cy="504976"/>
          </a:xfrm>
          <a:custGeom>
            <a:avLst/>
            <a:gdLst/>
            <a:ahLst/>
            <a:cxnLst/>
            <a:rect l="l" t="t" r="r" b="b"/>
            <a:pathLst>
              <a:path w="680" h="918" extrusionOk="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g1024051c350_1_132"/>
          <p:cNvSpPr txBox="1"/>
          <p:nvPr/>
        </p:nvSpPr>
        <p:spPr>
          <a:xfrm>
            <a:off x="943208" y="3678174"/>
            <a:ext cx="7257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0" i="0" u="sng" strike="noStrike" cap="none">
                <a:solidFill>
                  <a:schemeClr val="hlink"/>
                </a:solidFill>
                <a:latin typeface="Arial"/>
                <a:ea typeface="Arial"/>
                <a:cs typeface="Arial"/>
                <a:sym typeface="Arial"/>
                <a:hlinkClick r:id="rId4"/>
              </a:rPr>
              <a:t>https://app.mural.co/t/beadvtc7549/m/beadvtc7549/1638992315995/410030e18e063e729a441f5a4efaf18071ac1e45?sender=u91199267117038c13b019919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Google Shape;451;g1025405d28f_0_6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Rationale for this trajectory</a:t>
            </a:r>
            <a:endParaRPr/>
          </a:p>
        </p:txBody>
      </p:sp>
      <p:sp>
        <p:nvSpPr>
          <p:cNvPr id="452" name="Google Shape;452;g1025405d28f_0_6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3" name="Google Shape;453;g1025405d28f_0_62"/>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57"/>
        <p:cNvGrpSpPr/>
        <p:nvPr/>
      </p:nvGrpSpPr>
      <p:grpSpPr>
        <a:xfrm>
          <a:off x="0" y="0"/>
          <a:ext cx="0" cy="0"/>
          <a:chOff x="0" y="0"/>
          <a:chExt cx="0" cy="0"/>
        </a:xfrm>
      </p:grpSpPr>
      <p:sp>
        <p:nvSpPr>
          <p:cNvPr id="458" name="Google Shape;458;g1025405d28f_0_6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What is TRAPEZE?</a:t>
            </a:r>
            <a:endParaRPr sz="1400" b="0" i="0" u="none" strike="noStrike" cap="none">
              <a:solidFill>
                <a:srgbClr val="000000"/>
              </a:solidFill>
              <a:latin typeface="Arial"/>
              <a:ea typeface="Arial"/>
              <a:cs typeface="Arial"/>
              <a:sym typeface="Arial"/>
            </a:endParaRPr>
          </a:p>
        </p:txBody>
      </p:sp>
      <p:sp>
        <p:nvSpPr>
          <p:cNvPr id="459" name="Google Shape;459;g1025405d28f_0_68"/>
          <p:cNvSpPr txBox="1"/>
          <p:nvPr/>
        </p:nvSpPr>
        <p:spPr>
          <a:xfrm>
            <a:off x="745175" y="1004625"/>
            <a:ext cx="7770300" cy="2703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350"/>
              <a:buFont typeface="Arial"/>
              <a:buNone/>
            </a:pPr>
            <a:r>
              <a:rPr lang="nl-BE" sz="1350" b="0" i="0" u="none" strike="noStrike" cap="none">
                <a:solidFill>
                  <a:srgbClr val="333333"/>
                </a:solidFill>
                <a:highlight>
                  <a:srgbClr val="FFFFFF"/>
                </a:highlight>
                <a:latin typeface="Arial"/>
                <a:ea typeface="Arial"/>
                <a:cs typeface="Arial"/>
                <a:sym typeface="Arial"/>
              </a:rPr>
              <a:t>TRAPEZE is a project, financed by the European Commission, that delivers a platform as a solution for organisations and citizens with some concrete objectives on security and privacy. </a:t>
            </a:r>
            <a:endParaRPr sz="1300" b="1"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endParaRPr sz="1300" b="1"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r>
              <a:rPr lang="nl-BE" sz="1300" b="1" i="0" u="none" strike="noStrike" cap="none">
                <a:solidFill>
                  <a:srgbClr val="000000"/>
                </a:solidFill>
                <a:latin typeface="Arial"/>
                <a:ea typeface="Arial"/>
                <a:cs typeface="Arial"/>
                <a:sym typeface="Arial"/>
              </a:rPr>
              <a:t>It aims to:</a:t>
            </a:r>
            <a:endParaRPr sz="1300" b="1"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Bring stakeholders together under a common framework;</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Provide citizens with the necessary tools and know-how to manage their security and privacy;</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Supporte consent mechanisms and verifying that data is used appropriately;</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Restore citizens' trust in the digital economy by implementing 'log integrity' and 'non-repudiation';</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Build up 'data lineage' and 'transparency by design' and</a:t>
            </a:r>
            <a:endParaRPr sz="1300" b="0" i="0" u="none" strike="noStrike" cap="none">
              <a:solidFill>
                <a:srgbClr val="000000"/>
              </a:solidFill>
              <a:latin typeface="Arial"/>
              <a:ea typeface="Arial"/>
              <a:cs typeface="Arial"/>
              <a:sym typeface="Arial"/>
            </a:endParaRPr>
          </a:p>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Illustrate its usefulness by applicing it in 3 domains, namely government, telecom and financial sector.</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63"/>
        <p:cNvGrpSpPr/>
        <p:nvPr/>
      </p:nvGrpSpPr>
      <p:grpSpPr>
        <a:xfrm>
          <a:off x="0" y="0"/>
          <a:ext cx="0" cy="0"/>
          <a:chOff x="0" y="0"/>
          <a:chExt cx="0" cy="0"/>
        </a:xfrm>
      </p:grpSpPr>
      <p:sp>
        <p:nvSpPr>
          <p:cNvPr id="464" name="Google Shape;464;g1025405d28f_0_7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What is expected?</a:t>
            </a:r>
            <a:endParaRPr sz="1400" b="0" i="0" u="none" strike="noStrike" cap="none">
              <a:solidFill>
                <a:srgbClr val="000000"/>
              </a:solidFill>
              <a:latin typeface="Arial"/>
              <a:ea typeface="Arial"/>
              <a:cs typeface="Arial"/>
              <a:sym typeface="Arial"/>
            </a:endParaRPr>
          </a:p>
        </p:txBody>
      </p:sp>
      <p:sp>
        <p:nvSpPr>
          <p:cNvPr id="465" name="Google Shape;465;g1025405d28f_0_73"/>
          <p:cNvSpPr txBox="1"/>
          <p:nvPr/>
        </p:nvSpPr>
        <p:spPr>
          <a:xfrm>
            <a:off x="745175" y="1385625"/>
            <a:ext cx="7483800" cy="20049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The objective of this project is to manage </a:t>
            </a:r>
            <a:r>
              <a:rPr lang="nl-BE" sz="1300" b="1" i="0" u="none" strike="noStrike" cap="none">
                <a:solidFill>
                  <a:srgbClr val="000000"/>
                </a:solidFill>
                <a:latin typeface="Arial"/>
                <a:ea typeface="Arial"/>
                <a:cs typeface="Arial"/>
                <a:sym typeface="Arial"/>
              </a:rPr>
              <a:t>the consent of an agent’s data exchange in a uniform, standardised and machine-interpretable manner.</a:t>
            </a:r>
            <a:br>
              <a:rPr lang="nl-BE" sz="1300" b="1" i="0" u="none" strike="noStrike" cap="none">
                <a:solidFill>
                  <a:srgbClr val="000000"/>
                </a:solidFill>
                <a:latin typeface="Arial"/>
                <a:ea typeface="Arial"/>
                <a:cs typeface="Arial"/>
                <a:sym typeface="Arial"/>
              </a:rPr>
            </a:br>
            <a:endParaRPr sz="900" b="1" i="0" u="none" strike="noStrike" cap="none">
              <a:solidFill>
                <a:srgbClr val="1C1A15"/>
              </a:solidFill>
              <a:latin typeface="Arial"/>
              <a:ea typeface="Arial"/>
              <a:cs typeface="Arial"/>
              <a:sym typeface="Arial"/>
            </a:endParaRPr>
          </a:p>
          <a:p>
            <a:pPr marL="457200" marR="0" lvl="0"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2-part objective, namely:</a:t>
            </a:r>
            <a:endParaRPr sz="1300" b="0" i="0" u="none" strike="noStrike" cap="none">
              <a:solidFill>
                <a:srgbClr val="000000"/>
              </a:solidFill>
              <a:latin typeface="Arial"/>
              <a:ea typeface="Arial"/>
              <a:cs typeface="Arial"/>
              <a:sym typeface="Arial"/>
            </a:endParaRPr>
          </a:p>
          <a:p>
            <a:pPr marL="914400" marR="0" lvl="1"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OSLO trajectory</a:t>
            </a:r>
            <a:endParaRPr sz="1300" b="0" i="0" u="none" strike="noStrike" cap="none">
              <a:solidFill>
                <a:srgbClr val="000000"/>
              </a:solidFill>
              <a:latin typeface="Arial"/>
              <a:ea typeface="Arial"/>
              <a:cs typeface="Arial"/>
              <a:sym typeface="Arial"/>
            </a:endParaRPr>
          </a:p>
          <a:p>
            <a:pPr marL="914400" marR="0" lvl="1"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Application profile for a wide range of use cases, i.e.:</a:t>
            </a:r>
            <a:endParaRPr sz="1300" b="0" i="0" u="none" strike="noStrike" cap="none">
              <a:solidFill>
                <a:srgbClr val="000000"/>
              </a:solidFill>
              <a:latin typeface="Arial"/>
              <a:ea typeface="Arial"/>
              <a:cs typeface="Arial"/>
              <a:sym typeface="Arial"/>
            </a:endParaRPr>
          </a:p>
          <a:p>
            <a:pPr marL="1371600" marR="0" lvl="2"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As a citizen</a:t>
            </a:r>
            <a:endParaRPr sz="1300" b="0" i="0" u="none" strike="noStrike" cap="none">
              <a:solidFill>
                <a:srgbClr val="000000"/>
              </a:solidFill>
              <a:latin typeface="Arial"/>
              <a:ea typeface="Arial"/>
              <a:cs typeface="Arial"/>
              <a:sym typeface="Arial"/>
            </a:endParaRPr>
          </a:p>
          <a:p>
            <a:pPr marL="1371600" marR="0" lvl="2"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As a business party using a permission</a:t>
            </a:r>
            <a:endParaRPr sz="1300" b="0" i="0" u="none" strike="noStrike" cap="none">
              <a:solidFill>
                <a:srgbClr val="000000"/>
              </a:solidFill>
              <a:latin typeface="Arial"/>
              <a:ea typeface="Arial"/>
              <a:cs typeface="Arial"/>
              <a:sym typeface="Arial"/>
            </a:endParaRPr>
          </a:p>
          <a:p>
            <a:pPr marL="1371600" marR="0" lvl="2" indent="-311150" algn="l" rtl="0">
              <a:lnSpc>
                <a:spcPct val="100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Use cases relating to delegation of consent</a:t>
            </a:r>
            <a:endParaRPr sz="1300" b="0" i="0" u="none" strike="noStrike" cap="none">
              <a:solidFill>
                <a:srgbClr val="000000"/>
              </a:solidFill>
              <a:latin typeface="Arial"/>
              <a:ea typeface="Arial"/>
              <a:cs typeface="Arial"/>
              <a:sym typeface="Arial"/>
            </a:endParaRPr>
          </a:p>
        </p:txBody>
      </p:sp>
      <p:sp>
        <p:nvSpPr>
          <p:cNvPr id="466" name="Google Shape;466;g1025405d28f_0_73"/>
          <p:cNvSpPr/>
          <p:nvPr/>
        </p:nvSpPr>
        <p:spPr>
          <a:xfrm>
            <a:off x="626950" y="963825"/>
            <a:ext cx="7739100" cy="421800"/>
          </a:xfrm>
          <a:prstGeom prst="rect">
            <a:avLst/>
          </a:prstGeom>
          <a:solidFill>
            <a:schemeClr val="accent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Common data standard for “consent”</a:t>
            </a:r>
            <a:endParaRPr sz="1400" b="1" i="0" u="none" strike="noStrike" cap="none">
              <a:solidFill>
                <a:srgbClr val="000000"/>
              </a:solidFill>
              <a:latin typeface="Arial"/>
              <a:ea typeface="Arial"/>
              <a:cs typeface="Arial"/>
              <a:sym typeface="Arial"/>
            </a:endParaRPr>
          </a:p>
        </p:txBody>
      </p:sp>
      <p:sp>
        <p:nvSpPr>
          <p:cNvPr id="467" name="Google Shape;467;g1025405d28f_0_73"/>
          <p:cNvSpPr txBox="1"/>
          <p:nvPr/>
        </p:nvSpPr>
        <p:spPr>
          <a:xfrm>
            <a:off x="3123780" y="3473114"/>
            <a:ext cx="5954700" cy="15354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Co-creative trajectory for the development of an </a:t>
            </a:r>
            <a:r>
              <a:rPr lang="nl-BE" sz="1300" b="1" i="0" u="none" strike="noStrike" cap="none">
                <a:solidFill>
                  <a:srgbClr val="000000"/>
                </a:solidFill>
                <a:latin typeface="Arial"/>
                <a:ea typeface="Arial"/>
                <a:cs typeface="Arial"/>
                <a:sym typeface="Arial"/>
              </a:rPr>
              <a:t>unequivocal data standard</a:t>
            </a:r>
            <a:r>
              <a:rPr lang="nl-BE" sz="1300" b="0" i="0" u="none" strike="noStrike" cap="none">
                <a:solidFill>
                  <a:srgbClr val="000000"/>
                </a:solidFill>
                <a:latin typeface="Arial"/>
                <a:ea typeface="Arial"/>
                <a:cs typeface="Arial"/>
                <a:sym typeface="Arial"/>
              </a:rPr>
              <a:t> concerning core consent.</a:t>
            </a:r>
            <a:br>
              <a:rPr lang="nl-BE" sz="1300" b="0" i="0" u="none" strike="noStrike" cap="none">
                <a:solidFill>
                  <a:srgbClr val="000000"/>
                </a:solidFill>
                <a:latin typeface="Arial"/>
                <a:ea typeface="Arial"/>
                <a:cs typeface="Arial"/>
                <a:sym typeface="Arial"/>
              </a:rPr>
            </a:br>
            <a:endParaRPr sz="1300" b="0" i="0" u="none" strike="noStrike" cap="none">
              <a:solidFill>
                <a:srgbClr val="000000"/>
              </a:solidFill>
              <a:latin typeface="Arial"/>
              <a:ea typeface="Arial"/>
              <a:cs typeface="Arial"/>
              <a:sym typeface="Arial"/>
            </a:endParaRPr>
          </a:p>
          <a:p>
            <a:pPr marL="457200" marR="0" lvl="0" indent="-311150" algn="just" rtl="0">
              <a:lnSpc>
                <a:spcPct val="115000"/>
              </a:lnSpc>
              <a:spcBef>
                <a:spcPts val="0"/>
              </a:spcBef>
              <a:spcAft>
                <a:spcPts val="0"/>
              </a:spcAft>
              <a:buClr>
                <a:srgbClr val="000000"/>
              </a:buClr>
              <a:buSzPts val="1300"/>
              <a:buFont typeface="Arial"/>
              <a:buChar char="●"/>
            </a:pPr>
            <a:r>
              <a:rPr lang="nl-BE" sz="1300" b="0" i="0" u="none" strike="noStrike" cap="none">
                <a:solidFill>
                  <a:srgbClr val="000000"/>
                </a:solidFill>
                <a:latin typeface="Arial"/>
                <a:ea typeface="Arial"/>
                <a:cs typeface="Arial"/>
                <a:sym typeface="Arial"/>
              </a:rPr>
              <a:t>Involving the </a:t>
            </a:r>
            <a:r>
              <a:rPr lang="nl-BE" sz="1300" b="1" i="0" u="none" strike="noStrike" cap="none">
                <a:solidFill>
                  <a:srgbClr val="000000"/>
                </a:solidFill>
                <a:latin typeface="Arial"/>
                <a:ea typeface="Arial"/>
                <a:cs typeface="Arial"/>
                <a:sym typeface="Arial"/>
              </a:rPr>
              <a:t>main stakeholders </a:t>
            </a:r>
            <a:r>
              <a:rPr lang="nl-BE" sz="1300" b="0" i="0" u="none" strike="noStrike" cap="none">
                <a:solidFill>
                  <a:srgbClr val="000000"/>
                </a:solidFill>
                <a:latin typeface="Arial"/>
                <a:ea typeface="Arial"/>
                <a:cs typeface="Arial"/>
                <a:sym typeface="Arial"/>
              </a:rPr>
              <a:t>(federal and regional authorities, local authorities, private organisations) in order to develop a data standard that is supported as broadly as possible</a:t>
            </a:r>
            <a:endParaRPr sz="1300" b="0" i="0" u="none" strike="noStrike" cap="none">
              <a:solidFill>
                <a:srgbClr val="000000"/>
              </a:solidFill>
              <a:latin typeface="Arial"/>
              <a:ea typeface="Arial"/>
              <a:cs typeface="Arial"/>
              <a:sym typeface="Arial"/>
            </a:endParaRPr>
          </a:p>
        </p:txBody>
      </p:sp>
      <p:sp>
        <p:nvSpPr>
          <p:cNvPr id="468" name="Google Shape;468;g1025405d28f_0_73"/>
          <p:cNvSpPr/>
          <p:nvPr/>
        </p:nvSpPr>
        <p:spPr>
          <a:xfrm>
            <a:off x="3205243" y="3502808"/>
            <a:ext cx="392100" cy="325500"/>
          </a:xfrm>
          <a:prstGeom prst="star5">
            <a:avLst>
              <a:gd name="adj" fmla="val 19098"/>
              <a:gd name="hf" fmla="val 105146"/>
              <a:gd name="vf" fmla="val 1105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9" name="Google Shape;469;g1025405d28f_0_73"/>
          <p:cNvCxnSpPr>
            <a:stCxn id="467" idx="0"/>
          </p:cNvCxnSpPr>
          <p:nvPr/>
        </p:nvCxnSpPr>
        <p:spPr>
          <a:xfrm rot="5400000" flipH="1">
            <a:off x="4001430" y="1373414"/>
            <a:ext cx="1085100" cy="3114300"/>
          </a:xfrm>
          <a:prstGeom prst="bentConnector2">
            <a:avLst/>
          </a:prstGeom>
          <a:noFill/>
          <a:ln w="38100" cap="flat" cmpd="sng">
            <a:solidFill>
              <a:schemeClr val="dk2"/>
            </a:solidFill>
            <a:prstDash val="solid"/>
            <a:round/>
            <a:headEnd type="triangle" w="med" len="med"/>
            <a:tailEnd type="none" w="sm" len="sm"/>
          </a:ln>
        </p:spPr>
      </p:cxnSp>
    </p:spTree>
  </p:cSld>
  <p:clrMapOvr>
    <a:masterClrMapping/>
  </p:clrMapOvr>
</p:sld>
</file>

<file path=ppt/theme/theme1.xml><?xml version="1.0" encoding="utf-8"?>
<a:theme xmlns:a="http://schemas.openxmlformats.org/drawingml/2006/main" name="5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3492</Words>
  <Application>Microsoft Office PowerPoint</Application>
  <PresentationFormat>On-screen Show (16:9)</PresentationFormat>
  <Paragraphs>338</Paragraphs>
  <Slides>53</Slides>
  <Notes>53</Notes>
  <HiddenSlides>3</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53</vt:i4>
      </vt:variant>
    </vt:vector>
  </HeadingPairs>
  <TitlesOfParts>
    <vt:vector size="63" baseType="lpstr">
      <vt:lpstr>Roboto</vt:lpstr>
      <vt:lpstr>Georgia</vt:lpstr>
      <vt:lpstr>Calibri</vt:lpstr>
      <vt:lpstr>Arial</vt:lpstr>
      <vt:lpstr>Noto Sans Symbols</vt:lpstr>
      <vt:lpstr>Proxima Nova</vt:lpstr>
      <vt:lpstr>5_Presentatie_verbeelding werkt - kopie</vt: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Rationale for this trajectory</vt:lpstr>
      <vt:lpstr>PowerPoint Presentation</vt:lpstr>
      <vt:lpstr>PowerPoint Presentation</vt:lpstr>
      <vt:lpstr>Summary of the previous workshop </vt:lpstr>
      <vt:lpstr>PowerPoint Presentation</vt:lpstr>
      <vt:lpstr>PowerPoint Presentation</vt:lpstr>
      <vt:lpstr>PowerPoint Presentation</vt:lpstr>
      <vt:lpstr>New iteration of the data model </vt:lpstr>
      <vt:lpstr>Previous iteration of the data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iteration of the data model</vt:lpstr>
      <vt:lpstr>PowerPoint Presentation</vt:lpstr>
      <vt:lpstr>PowerPoint Presentation</vt:lpstr>
      <vt:lpstr>Use cases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Definitions </vt:lpstr>
      <vt:lpstr>PowerPoint Presentation</vt:lpstr>
      <vt:lpstr>PowerPoint Presentation</vt:lpstr>
      <vt:lpstr>PowerPoint Presentation</vt:lpstr>
      <vt:lpstr>Q&amp;A and next steps </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Geamanu</dc:creator>
  <cp:lastModifiedBy>Michael Geamanu (BE)</cp:lastModifiedBy>
  <cp:revision>1</cp:revision>
  <dcterms:modified xsi:type="dcterms:W3CDTF">2021-12-17T16:36:06Z</dcterms:modified>
</cp:coreProperties>
</file>